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3004800" cy="9753600"/>
  <p:notesSz cx="130048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51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08000" y="533400"/>
            <a:ext cx="11988800" cy="12623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32333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1800" y="203200"/>
            <a:ext cx="12141200" cy="2032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1433" y="2706239"/>
            <a:ext cx="12241932" cy="61093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32333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337300" y="9336278"/>
            <a:ext cx="305434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3800" y="2304757"/>
            <a:ext cx="10360025" cy="23342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099"/>
              </a:lnSpc>
            </a:pPr>
            <a:r>
              <a:rPr lang="en-US" sz="7750" spc="-45"/>
              <a:t>Introduction to Web Programming </a:t>
            </a:r>
            <a:endParaRPr sz="7750" dirty="0"/>
          </a:p>
        </p:txBody>
      </p:sp>
      <p:sp>
        <p:nvSpPr>
          <p:cNvPr id="3" name="object 3"/>
          <p:cNvSpPr txBox="1"/>
          <p:nvPr/>
        </p:nvSpPr>
        <p:spPr>
          <a:xfrm>
            <a:off x="1193800" y="5791200"/>
            <a:ext cx="8957310" cy="1467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20"/>
              </a:lnSpc>
            </a:pPr>
            <a:r>
              <a:rPr sz="3200" b="1" spc="15" dirty="0">
                <a:latin typeface="Arial"/>
                <a:cs typeface="Arial"/>
              </a:rPr>
              <a:t>Lecture 10: Introduction to JavaScript (Part</a:t>
            </a:r>
            <a:r>
              <a:rPr sz="3200" b="1" spc="-45" dirty="0">
                <a:latin typeface="Arial"/>
                <a:cs typeface="Arial"/>
              </a:rPr>
              <a:t> </a:t>
            </a:r>
            <a:r>
              <a:rPr sz="3200" b="1" spc="15" dirty="0">
                <a:latin typeface="Arial"/>
                <a:cs typeface="Arial"/>
              </a:rPr>
              <a:t>3)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ts val="3820"/>
              </a:lnSpc>
            </a:pPr>
            <a:r>
              <a:rPr sz="3200" i="1" spc="-20" dirty="0">
                <a:latin typeface="Arial"/>
                <a:cs typeface="Arial"/>
              </a:rPr>
              <a:t>HTML</a:t>
            </a:r>
            <a:r>
              <a:rPr sz="3200" i="1" spc="-80" dirty="0">
                <a:latin typeface="Arial"/>
                <a:cs typeface="Arial"/>
              </a:rPr>
              <a:t> </a:t>
            </a:r>
            <a:r>
              <a:rPr sz="3200" i="1" spc="25" dirty="0">
                <a:latin typeface="Arial"/>
                <a:cs typeface="Arial"/>
              </a:rPr>
              <a:t>DOM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83200" y="8305800"/>
            <a:ext cx="65024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Natheer Gharaibeh</a:t>
            </a:r>
            <a:b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3700" y="304800"/>
            <a:ext cx="9067165" cy="2038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-114" dirty="0"/>
              <a:t>The </a:t>
            </a:r>
            <a:r>
              <a:rPr sz="6700" spc="15" dirty="0"/>
              <a:t>DOM </a:t>
            </a:r>
            <a:r>
              <a:rPr sz="6700" spc="30" dirty="0"/>
              <a:t>Programming  </a:t>
            </a:r>
            <a:r>
              <a:rPr sz="6700" spc="60" dirty="0"/>
              <a:t>Interface</a:t>
            </a:r>
            <a:r>
              <a:rPr sz="6700" spc="-40" dirty="0"/>
              <a:t> </a:t>
            </a:r>
            <a:r>
              <a:rPr sz="6700" spc="5" dirty="0"/>
              <a:t>(Cont.)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332637" y="3086682"/>
            <a:ext cx="292735" cy="949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0" b="1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6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9837" y="3327400"/>
            <a:ext cx="11733530" cy="1395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5260">
              <a:lnSpc>
                <a:spcPct val="100000"/>
              </a:lnSpc>
            </a:pPr>
            <a:r>
              <a:rPr sz="300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getElementById</a:t>
            </a:r>
            <a:r>
              <a:rPr sz="3000" b="1" spc="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Method</a:t>
            </a:r>
            <a:endParaRPr sz="3000">
              <a:latin typeface="Arial"/>
              <a:cs typeface="Arial"/>
            </a:endParaRPr>
          </a:p>
          <a:p>
            <a:pPr marL="327660" marR="5080" indent="-314960">
              <a:lnSpc>
                <a:spcPct val="100000"/>
              </a:lnSpc>
              <a:buChar char="•"/>
              <a:tabLst>
                <a:tab pos="328295" algn="l"/>
              </a:tabLst>
            </a:pPr>
            <a:r>
              <a:rPr sz="300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most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common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way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55" dirty="0">
                <a:solidFill>
                  <a:srgbClr val="323332"/>
                </a:solidFill>
                <a:latin typeface="Arial"/>
                <a:cs typeface="Arial"/>
              </a:rPr>
              <a:t>access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 i</a:t>
            </a:r>
            <a:r>
              <a:rPr sz="3000" u="heavy" spc="-5" dirty="0">
                <a:solidFill>
                  <a:srgbClr val="323332"/>
                </a:solidFill>
                <a:latin typeface="Arial"/>
                <a:cs typeface="Arial"/>
              </a:rPr>
              <a:t>s </a:t>
            </a:r>
            <a:r>
              <a:rPr sz="3000" u="heavy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u="heavy" spc="-5" dirty="0">
                <a:solidFill>
                  <a:srgbClr val="323332"/>
                </a:solidFill>
                <a:latin typeface="Arial"/>
                <a:cs typeface="Arial"/>
              </a:rPr>
              <a:t>use the </a:t>
            </a:r>
            <a:r>
              <a:rPr sz="3000" u="heavy" spc="80" dirty="0">
                <a:solidFill>
                  <a:srgbClr val="323332"/>
                </a:solidFill>
                <a:latin typeface="Arial"/>
                <a:cs typeface="Arial"/>
              </a:rPr>
              <a:t>id  </a:t>
            </a:r>
            <a:r>
              <a:rPr sz="3000" u="heavy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u="heavy" spc="-5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3000" u="heavy" spc="-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u="heavy" spc="-5" dirty="0">
                <a:solidFill>
                  <a:srgbClr val="323332"/>
                </a:solidFill>
                <a:latin typeface="Arial"/>
                <a:cs typeface="Arial"/>
              </a:rPr>
              <a:t>element.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2637" y="4915489"/>
            <a:ext cx="292735" cy="949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0" b="1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6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9837" y="5156200"/>
            <a:ext cx="11500485" cy="3224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5260">
              <a:lnSpc>
                <a:spcPct val="100000"/>
              </a:lnSpc>
            </a:pPr>
            <a:r>
              <a:rPr sz="300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innerHTML</a:t>
            </a:r>
            <a:r>
              <a:rPr sz="3000" b="1" spc="-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Property</a:t>
            </a:r>
            <a:endParaRPr sz="3000">
              <a:latin typeface="Arial"/>
              <a:cs typeface="Arial"/>
            </a:endParaRPr>
          </a:p>
          <a:p>
            <a:pPr marL="327660" marR="342265" indent="-314960">
              <a:lnSpc>
                <a:spcPct val="100000"/>
              </a:lnSpc>
              <a:buChar char="•"/>
              <a:tabLst>
                <a:tab pos="328295" algn="l"/>
              </a:tabLst>
            </a:pPr>
            <a:r>
              <a:rPr sz="300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easiest way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get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content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an element is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using</a:t>
            </a:r>
            <a:r>
              <a:rPr sz="3000" spc="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3000" spc="-20" dirty="0">
                <a:solidFill>
                  <a:srgbClr val="323332"/>
                </a:solidFill>
                <a:latin typeface="Arial"/>
                <a:cs typeface="Arial"/>
              </a:rPr>
              <a:t>innerHTML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property.</a:t>
            </a:r>
            <a:endParaRPr sz="3000">
              <a:latin typeface="Arial"/>
              <a:cs typeface="Arial"/>
            </a:endParaRPr>
          </a:p>
          <a:p>
            <a:pPr marL="327660" marR="880744" indent="-314960">
              <a:lnSpc>
                <a:spcPct val="100000"/>
              </a:lnSpc>
              <a:buChar char="•"/>
              <a:tabLst>
                <a:tab pos="328295" algn="l"/>
              </a:tabLst>
            </a:pPr>
            <a:r>
              <a:rPr sz="300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-20" dirty="0">
                <a:solidFill>
                  <a:srgbClr val="323332"/>
                </a:solidFill>
                <a:latin typeface="Arial"/>
                <a:cs typeface="Arial"/>
              </a:rPr>
              <a:t>innerHTML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useful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getting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replacing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content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</a:t>
            </a:r>
            <a:r>
              <a:rPr sz="3000" spc="-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elements.</a:t>
            </a:r>
            <a:endParaRPr sz="3000">
              <a:latin typeface="Arial"/>
              <a:cs typeface="Arial"/>
            </a:endParaRPr>
          </a:p>
          <a:p>
            <a:pPr marL="327660" marR="5080" indent="-314960">
              <a:lnSpc>
                <a:spcPct val="100000"/>
              </a:lnSpc>
              <a:buChar char="•"/>
              <a:tabLst>
                <a:tab pos="328295" algn="l"/>
              </a:tabLst>
            </a:pPr>
            <a:r>
              <a:rPr sz="300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-20" dirty="0">
                <a:solidFill>
                  <a:srgbClr val="323332"/>
                </a:solidFill>
                <a:latin typeface="Arial"/>
                <a:cs typeface="Arial"/>
              </a:rPr>
              <a:t>innerHTML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3000" spc="5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get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3000" spc="55" dirty="0">
                <a:solidFill>
                  <a:srgbClr val="323332"/>
                </a:solidFill>
                <a:latin typeface="Arial"/>
                <a:cs typeface="Arial"/>
              </a:rPr>
              <a:t>change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any</a:t>
            </a:r>
            <a:r>
              <a:rPr sz="3000" spc="-2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 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element, </a:t>
            </a:r>
            <a:r>
              <a:rPr sz="3000" spc="55" dirty="0">
                <a:solidFill>
                  <a:srgbClr val="323332"/>
                </a:solidFill>
                <a:latin typeface="Arial"/>
                <a:cs typeface="Arial"/>
              </a:rPr>
              <a:t>including </a:t>
            </a:r>
            <a:r>
              <a:rPr sz="3000" spc="75" dirty="0">
                <a:solidFill>
                  <a:srgbClr val="323332"/>
                </a:solidFill>
                <a:latin typeface="Arial"/>
                <a:cs typeface="Arial"/>
              </a:rPr>
              <a:t>&lt;html&gt;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and</a:t>
            </a:r>
            <a:r>
              <a:rPr sz="3000" spc="-1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110" dirty="0">
                <a:solidFill>
                  <a:srgbClr val="323332"/>
                </a:solidFill>
                <a:latin typeface="Arial"/>
                <a:cs typeface="Arial"/>
              </a:rPr>
              <a:t>&lt;body&gt;.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600" y="393700"/>
            <a:ext cx="12502515" cy="990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0" spc="-5" dirty="0"/>
              <a:t>Properties </a:t>
            </a:r>
            <a:r>
              <a:rPr sz="6500" spc="114" dirty="0"/>
              <a:t>and</a:t>
            </a:r>
            <a:r>
              <a:rPr sz="6500" dirty="0"/>
              <a:t> </a:t>
            </a:r>
            <a:r>
              <a:rPr sz="6500" spc="-5" dirty="0"/>
              <a:t>Methods–Example</a:t>
            </a:r>
            <a:endParaRPr sz="6500"/>
          </a:p>
        </p:txBody>
      </p:sp>
      <p:sp>
        <p:nvSpPr>
          <p:cNvPr id="3" name="object 3"/>
          <p:cNvSpPr txBox="1"/>
          <p:nvPr/>
        </p:nvSpPr>
        <p:spPr>
          <a:xfrm>
            <a:off x="389065" y="1785579"/>
            <a:ext cx="11618595" cy="7408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5745" marR="5080" indent="-233045">
              <a:lnSpc>
                <a:spcPct val="101200"/>
              </a:lnSpc>
              <a:buChar char="•"/>
              <a:tabLst>
                <a:tab pos="246379" algn="l"/>
              </a:tabLst>
            </a:pPr>
            <a:r>
              <a:rPr sz="2800" spc="-5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800" spc="15" dirty="0">
                <a:solidFill>
                  <a:srgbClr val="323332"/>
                </a:solidFill>
                <a:latin typeface="Arial"/>
                <a:cs typeface="Arial"/>
              </a:rPr>
              <a:t>following </a:t>
            </a:r>
            <a:r>
              <a:rPr sz="2800" spc="20" dirty="0">
                <a:solidFill>
                  <a:srgbClr val="323332"/>
                </a:solidFill>
                <a:latin typeface="Arial"/>
                <a:cs typeface="Arial"/>
              </a:rPr>
              <a:t>example </a:t>
            </a:r>
            <a:r>
              <a:rPr sz="2800" spc="40" dirty="0">
                <a:solidFill>
                  <a:srgbClr val="323332"/>
                </a:solidFill>
                <a:latin typeface="Arial"/>
                <a:cs typeface="Arial"/>
              </a:rPr>
              <a:t>changes </a:t>
            </a:r>
            <a:r>
              <a:rPr sz="28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800" spc="20" dirty="0">
                <a:solidFill>
                  <a:srgbClr val="323332"/>
                </a:solidFill>
                <a:latin typeface="Arial"/>
                <a:cs typeface="Arial"/>
              </a:rPr>
              <a:t>content </a:t>
            </a:r>
            <a:r>
              <a:rPr sz="2800" dirty="0">
                <a:solidFill>
                  <a:srgbClr val="323332"/>
                </a:solidFill>
                <a:latin typeface="Arial"/>
                <a:cs typeface="Arial"/>
              </a:rPr>
              <a:t>(the </a:t>
            </a:r>
            <a:r>
              <a:rPr sz="2800" spc="-20" dirty="0">
                <a:solidFill>
                  <a:srgbClr val="323332"/>
                </a:solidFill>
                <a:latin typeface="Arial"/>
                <a:cs typeface="Arial"/>
              </a:rPr>
              <a:t>innerHTML) </a:t>
            </a:r>
            <a:r>
              <a:rPr sz="2800" dirty="0">
                <a:solidFill>
                  <a:srgbClr val="323332"/>
                </a:solidFill>
                <a:latin typeface="Arial"/>
                <a:cs typeface="Arial"/>
              </a:rPr>
              <a:t>of the </a:t>
            </a:r>
            <a:r>
              <a:rPr sz="2800" spc="190" dirty="0">
                <a:solidFill>
                  <a:srgbClr val="323332"/>
                </a:solidFill>
                <a:latin typeface="Arial"/>
                <a:cs typeface="Arial"/>
              </a:rPr>
              <a:t>&lt;p&gt;  </a:t>
            </a:r>
            <a:r>
              <a:rPr sz="2800" spc="-5" dirty="0">
                <a:solidFill>
                  <a:srgbClr val="323332"/>
                </a:solidFill>
                <a:latin typeface="Arial"/>
                <a:cs typeface="Arial"/>
              </a:rPr>
              <a:t>element with </a:t>
            </a:r>
            <a:r>
              <a:rPr sz="2800" spc="5" dirty="0">
                <a:solidFill>
                  <a:srgbClr val="323332"/>
                </a:solidFill>
                <a:latin typeface="Arial"/>
                <a:cs typeface="Arial"/>
              </a:rPr>
              <a:t>id="demo":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50">
              <a:latin typeface="Times New Roman"/>
              <a:cs typeface="Times New Roman"/>
            </a:endParaRPr>
          </a:p>
          <a:p>
            <a:pPr marL="17145">
              <a:lnSpc>
                <a:spcPct val="100000"/>
              </a:lnSpc>
            </a:pPr>
            <a:r>
              <a:rPr sz="2800" spc="7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800" spc="70" dirty="0">
                <a:solidFill>
                  <a:srgbClr val="A52A2A"/>
                </a:solidFill>
                <a:latin typeface="Arial"/>
                <a:cs typeface="Arial"/>
              </a:rPr>
              <a:t>html</a:t>
            </a:r>
            <a:r>
              <a:rPr sz="2800" spc="7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800">
              <a:latin typeface="Arial"/>
              <a:cs typeface="Arial"/>
            </a:endParaRPr>
          </a:p>
          <a:p>
            <a:pPr marL="214629">
              <a:lnSpc>
                <a:spcPct val="100000"/>
              </a:lnSpc>
              <a:spcBef>
                <a:spcPts val="40"/>
              </a:spcBef>
            </a:pPr>
            <a:r>
              <a:rPr sz="2800" spc="12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800" spc="120" dirty="0">
                <a:solidFill>
                  <a:srgbClr val="A52A2A"/>
                </a:solidFill>
                <a:latin typeface="Arial"/>
                <a:cs typeface="Arial"/>
              </a:rPr>
              <a:t>body</a:t>
            </a:r>
            <a:r>
              <a:rPr sz="2800" spc="12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50">
              <a:latin typeface="Times New Roman"/>
              <a:cs typeface="Times New Roman"/>
            </a:endParaRPr>
          </a:p>
          <a:p>
            <a:pPr marL="709295">
              <a:lnSpc>
                <a:spcPct val="100000"/>
              </a:lnSpc>
            </a:pPr>
            <a:r>
              <a:rPr sz="2800" spc="18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800" spc="180" dirty="0">
                <a:solidFill>
                  <a:srgbClr val="A52A2A"/>
                </a:solidFill>
                <a:latin typeface="Arial"/>
                <a:cs typeface="Arial"/>
              </a:rPr>
              <a:t>p</a:t>
            </a:r>
            <a:r>
              <a:rPr sz="2800" spc="-55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800" spc="60" dirty="0">
                <a:solidFill>
                  <a:srgbClr val="DC213C"/>
                </a:solidFill>
                <a:latin typeface="Arial"/>
                <a:cs typeface="Arial"/>
              </a:rPr>
              <a:t>id=</a:t>
            </a:r>
            <a:r>
              <a:rPr sz="2800" spc="60" dirty="0">
                <a:solidFill>
                  <a:srgbClr val="0327CD"/>
                </a:solidFill>
                <a:latin typeface="Arial"/>
                <a:cs typeface="Arial"/>
              </a:rPr>
              <a:t>"demo"</a:t>
            </a:r>
            <a:r>
              <a:rPr sz="2800" spc="60" dirty="0">
                <a:solidFill>
                  <a:srgbClr val="0433FF"/>
                </a:solidFill>
                <a:latin typeface="Arial"/>
                <a:cs typeface="Arial"/>
              </a:rPr>
              <a:t>&gt;&lt;</a:t>
            </a:r>
            <a:r>
              <a:rPr sz="2800" spc="60" dirty="0">
                <a:solidFill>
                  <a:srgbClr val="A52A2A"/>
                </a:solidFill>
                <a:latin typeface="Arial"/>
                <a:cs typeface="Arial"/>
              </a:rPr>
              <a:t>/p</a:t>
            </a:r>
            <a:r>
              <a:rPr sz="2800" spc="6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50">
              <a:latin typeface="Times New Roman"/>
              <a:cs typeface="Times New Roman"/>
            </a:endParaRPr>
          </a:p>
          <a:p>
            <a:pPr marL="709295">
              <a:lnSpc>
                <a:spcPct val="100000"/>
              </a:lnSpc>
            </a:pPr>
            <a:r>
              <a:rPr sz="2800" spc="9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800" spc="90" dirty="0">
                <a:solidFill>
                  <a:srgbClr val="A52A2A"/>
                </a:solidFill>
                <a:latin typeface="Arial"/>
                <a:cs typeface="Arial"/>
              </a:rPr>
              <a:t>script</a:t>
            </a:r>
            <a:r>
              <a:rPr sz="2800" spc="9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800">
              <a:latin typeface="Arial"/>
              <a:cs typeface="Arial"/>
            </a:endParaRPr>
          </a:p>
          <a:p>
            <a:pPr marL="709295">
              <a:lnSpc>
                <a:spcPct val="100000"/>
              </a:lnSpc>
              <a:spcBef>
                <a:spcPts val="40"/>
              </a:spcBef>
            </a:pPr>
            <a:r>
              <a:rPr sz="2800" b="1" spc="-5" dirty="0">
                <a:solidFill>
                  <a:srgbClr val="323332"/>
                </a:solidFill>
                <a:latin typeface="Arial"/>
                <a:cs typeface="Arial"/>
              </a:rPr>
              <a:t>document.getElementById("demo").innerHTML </a:t>
            </a:r>
            <a:r>
              <a:rPr sz="2800" spc="210" dirty="0">
                <a:solidFill>
                  <a:srgbClr val="323332"/>
                </a:solidFill>
                <a:latin typeface="Arial"/>
                <a:cs typeface="Arial"/>
              </a:rPr>
              <a:t>= </a:t>
            </a:r>
            <a:r>
              <a:rPr sz="2800" spc="-40" dirty="0">
                <a:solidFill>
                  <a:srgbClr val="323332"/>
                </a:solidFill>
                <a:latin typeface="Arial"/>
                <a:cs typeface="Arial"/>
              </a:rPr>
              <a:t>"Hello</a:t>
            </a:r>
            <a:r>
              <a:rPr sz="2800" spc="-1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323332"/>
                </a:solidFill>
                <a:latin typeface="Arial"/>
                <a:cs typeface="Arial"/>
              </a:rPr>
              <a:t>World!";</a:t>
            </a:r>
            <a:endParaRPr sz="2800">
              <a:latin typeface="Arial"/>
              <a:cs typeface="Arial"/>
            </a:endParaRPr>
          </a:p>
          <a:p>
            <a:pPr marL="709295">
              <a:lnSpc>
                <a:spcPct val="100000"/>
              </a:lnSpc>
              <a:spcBef>
                <a:spcPts val="40"/>
              </a:spcBef>
            </a:pPr>
            <a:r>
              <a:rPr sz="2800" spc="8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800" spc="80" dirty="0">
                <a:solidFill>
                  <a:srgbClr val="A52A2A"/>
                </a:solidFill>
                <a:latin typeface="Arial"/>
                <a:cs typeface="Arial"/>
              </a:rPr>
              <a:t>/script</a:t>
            </a:r>
            <a:r>
              <a:rPr sz="2800" spc="8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50">
              <a:latin typeface="Times New Roman"/>
              <a:cs typeface="Times New Roman"/>
            </a:endParaRPr>
          </a:p>
          <a:p>
            <a:pPr marL="313690">
              <a:lnSpc>
                <a:spcPct val="100000"/>
              </a:lnSpc>
            </a:pPr>
            <a:r>
              <a:rPr sz="2800" spc="10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800" spc="100" dirty="0">
                <a:solidFill>
                  <a:srgbClr val="A52A2A"/>
                </a:solidFill>
                <a:latin typeface="Arial"/>
                <a:cs typeface="Arial"/>
              </a:rPr>
              <a:t>/body</a:t>
            </a:r>
            <a:r>
              <a:rPr sz="2800" spc="10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8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40"/>
              </a:spcBef>
            </a:pPr>
            <a:r>
              <a:rPr sz="2800" spc="6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800" spc="60" dirty="0">
                <a:solidFill>
                  <a:srgbClr val="A52A2A"/>
                </a:solidFill>
                <a:latin typeface="Arial"/>
                <a:cs typeface="Arial"/>
              </a:rPr>
              <a:t>/html</a:t>
            </a:r>
            <a:r>
              <a:rPr sz="2800" spc="6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ts val="3595"/>
              </a:lnSpc>
            </a:pPr>
            <a:r>
              <a:rPr sz="3000" spc="44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3000" spc="-4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In the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example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above,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getElementById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a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method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, while</a:t>
            </a:r>
            <a:endParaRPr sz="3000">
              <a:latin typeface="Arial"/>
              <a:cs typeface="Arial"/>
            </a:endParaRPr>
          </a:p>
          <a:p>
            <a:pPr marL="245745">
              <a:lnSpc>
                <a:spcPts val="3595"/>
              </a:lnSpc>
            </a:pP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innerHTML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a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property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8580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pc="-114" dirty="0"/>
              <a:t>HTML </a:t>
            </a:r>
            <a:r>
              <a:rPr dirty="0"/>
              <a:t>DOM</a:t>
            </a:r>
            <a:r>
              <a:rPr spc="60" dirty="0"/>
              <a:t> </a:t>
            </a:r>
            <a:r>
              <a:rPr spc="-60" dirty="0"/>
              <a:t>Elements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1200" y="3009900"/>
            <a:ext cx="11010900" cy="4596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Finding HTML</a:t>
            </a:r>
            <a:r>
              <a:rPr sz="3000" b="1" spc="-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Elements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spc="105" dirty="0">
                <a:solidFill>
                  <a:srgbClr val="323332"/>
                </a:solidFill>
                <a:latin typeface="Arial"/>
                <a:cs typeface="Arial"/>
              </a:rPr>
              <a:t>•Often,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with </a:t>
            </a: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JavaScript,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you want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manipulate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</a:t>
            </a:r>
            <a:r>
              <a:rPr sz="3000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elements.</a:t>
            </a:r>
            <a:endParaRPr sz="3000">
              <a:latin typeface="Arial"/>
              <a:cs typeface="Arial"/>
            </a:endParaRPr>
          </a:p>
          <a:p>
            <a:pPr marL="241300" marR="1245235" indent="-228600">
              <a:lnSpc>
                <a:spcPct val="100000"/>
              </a:lnSpc>
            </a:pP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•To do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so,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you have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find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first.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There </a:t>
            </a:r>
            <a:r>
              <a:rPr sz="3000" spc="-20" dirty="0">
                <a:solidFill>
                  <a:srgbClr val="323332"/>
                </a:solidFill>
                <a:latin typeface="Arial"/>
                <a:cs typeface="Arial"/>
              </a:rPr>
              <a:t>are</a:t>
            </a:r>
            <a:r>
              <a:rPr sz="3000" spc="-1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 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number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ways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do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this,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few </a:t>
            </a:r>
            <a:r>
              <a:rPr sz="3000" spc="-20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listed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as</a:t>
            </a:r>
            <a:r>
              <a:rPr sz="3000" spc="-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follows: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469900" indent="-3175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Finding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by</a:t>
            </a:r>
            <a:r>
              <a:rPr sz="3000" spc="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u="heavy" spc="80" dirty="0">
                <a:solidFill>
                  <a:srgbClr val="323332"/>
                </a:solidFill>
                <a:latin typeface="Arial"/>
                <a:cs typeface="Arial"/>
              </a:rPr>
              <a:t>id</a:t>
            </a:r>
            <a:endParaRPr sz="3000">
              <a:latin typeface="Arial"/>
              <a:cs typeface="Arial"/>
            </a:endParaRPr>
          </a:p>
          <a:p>
            <a:pPr marL="469900" indent="-3175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Finding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3000" u="heavy" spc="50" dirty="0">
                <a:solidFill>
                  <a:srgbClr val="323332"/>
                </a:solidFill>
                <a:latin typeface="Arial"/>
                <a:cs typeface="Arial"/>
              </a:rPr>
              <a:t>tag</a:t>
            </a:r>
            <a:r>
              <a:rPr sz="3000" u="heavy" spc="-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u="heavy" spc="-5" dirty="0">
                <a:solidFill>
                  <a:srgbClr val="323332"/>
                </a:solidFill>
                <a:latin typeface="Arial"/>
                <a:cs typeface="Arial"/>
              </a:rPr>
              <a:t>name</a:t>
            </a:r>
            <a:endParaRPr sz="3000">
              <a:latin typeface="Arial"/>
              <a:cs typeface="Arial"/>
            </a:endParaRPr>
          </a:p>
          <a:p>
            <a:pPr marL="469900" indent="-3175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Finding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3000" u="heavy" spc="30" dirty="0">
                <a:solidFill>
                  <a:srgbClr val="323332"/>
                </a:solidFill>
                <a:latin typeface="Arial"/>
                <a:cs typeface="Arial"/>
              </a:rPr>
              <a:t>class</a:t>
            </a:r>
            <a:r>
              <a:rPr sz="3000" u="heavy" spc="-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u="heavy" spc="-5" dirty="0">
                <a:solidFill>
                  <a:srgbClr val="323332"/>
                </a:solidFill>
                <a:latin typeface="Arial"/>
                <a:cs typeface="Arial"/>
              </a:rPr>
              <a:t>name</a:t>
            </a:r>
            <a:endParaRPr sz="3000">
              <a:latin typeface="Arial"/>
              <a:cs typeface="Arial"/>
            </a:endParaRPr>
          </a:p>
          <a:p>
            <a:pPr marL="469900" indent="-3175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Finding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3000" u="heavy" spc="-4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000" u="heavy" spc="55" dirty="0">
                <a:solidFill>
                  <a:srgbClr val="323332"/>
                </a:solidFill>
                <a:latin typeface="Arial"/>
                <a:cs typeface="Arial"/>
              </a:rPr>
              <a:t>object</a:t>
            </a:r>
            <a:r>
              <a:rPr sz="3000" u="heavy" spc="-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u="heavy" spc="30" dirty="0">
                <a:solidFill>
                  <a:srgbClr val="323332"/>
                </a:solidFill>
                <a:latin typeface="Arial"/>
                <a:cs typeface="Arial"/>
              </a:rPr>
              <a:t>collections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604636" y="2489200"/>
            <a:ext cx="10828020" cy="6139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18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750" spc="180" dirty="0">
                <a:solidFill>
                  <a:srgbClr val="323332"/>
                </a:solidFill>
                <a:latin typeface="Arial"/>
                <a:cs typeface="Arial"/>
              </a:rPr>
              <a:t>Any </a:t>
            </a:r>
            <a:r>
              <a:rPr sz="2750" spc="-1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2750" spc="70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have an </a:t>
            </a: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id</a:t>
            </a:r>
            <a:r>
              <a:rPr sz="2750" b="1" spc="-2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30" dirty="0">
                <a:solidFill>
                  <a:srgbClr val="323332"/>
                </a:solidFill>
                <a:latin typeface="Arial"/>
                <a:cs typeface="Arial"/>
              </a:rPr>
              <a:t>attribute.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850">
              <a:latin typeface="Times New Roman"/>
              <a:cs typeface="Times New Roman"/>
            </a:endParaRPr>
          </a:p>
          <a:p>
            <a:pPr marL="220345" marR="23495" indent="-208279">
              <a:lnSpc>
                <a:spcPts val="3200"/>
              </a:lnSpc>
            </a:pPr>
            <a:r>
              <a:rPr sz="2800" spc="14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750" spc="14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value of this </a:t>
            </a:r>
            <a:r>
              <a:rPr sz="2750" spc="30" dirty="0">
                <a:solidFill>
                  <a:srgbClr val="323332"/>
                </a:solidFill>
                <a:latin typeface="Arial"/>
                <a:cs typeface="Arial"/>
              </a:rPr>
              <a:t>attribute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must </a:t>
            </a:r>
            <a:r>
              <a:rPr sz="2750" spc="9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unique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within the</a:t>
            </a:r>
            <a:r>
              <a:rPr sz="2750" spc="-2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50" dirty="0">
                <a:solidFill>
                  <a:srgbClr val="323332"/>
                </a:solidFill>
                <a:latin typeface="Arial"/>
                <a:cs typeface="Arial"/>
              </a:rPr>
              <a:t>document—no 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two elements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in the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same </a:t>
            </a:r>
            <a:r>
              <a:rPr sz="2750" spc="60" dirty="0">
                <a:solidFill>
                  <a:srgbClr val="323332"/>
                </a:solidFill>
                <a:latin typeface="Arial"/>
                <a:cs typeface="Arial"/>
              </a:rPr>
              <a:t>document </a:t>
            </a:r>
            <a:r>
              <a:rPr sz="2750" spc="70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have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same</a:t>
            </a:r>
            <a:r>
              <a:rPr sz="2750" spc="-1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ID.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50">
              <a:latin typeface="Times New Roman"/>
              <a:cs typeface="Times New Roman"/>
            </a:endParaRPr>
          </a:p>
          <a:p>
            <a:pPr marL="220345" marR="5080" indent="-208279">
              <a:lnSpc>
                <a:spcPts val="3200"/>
              </a:lnSpc>
            </a:pPr>
            <a:r>
              <a:rPr sz="2800" spc="14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750" spc="14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easiest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way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750" spc="50" dirty="0">
                <a:solidFill>
                  <a:srgbClr val="323332"/>
                </a:solidFill>
                <a:latin typeface="Arial"/>
                <a:cs typeface="Arial"/>
              </a:rPr>
              <a:t>find </a:t>
            </a:r>
            <a:r>
              <a:rPr sz="2750" spc="-1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in the </a:t>
            </a:r>
            <a:r>
              <a:rPr sz="2750" spc="25" dirty="0">
                <a:solidFill>
                  <a:srgbClr val="323332"/>
                </a:solidFill>
                <a:latin typeface="Arial"/>
                <a:cs typeface="Arial"/>
              </a:rPr>
              <a:t>DOM,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750" spc="95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using</a:t>
            </a:r>
            <a:r>
              <a:rPr sz="2750" spc="-2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element</a:t>
            </a:r>
            <a:r>
              <a:rPr sz="2750" spc="-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65" dirty="0">
                <a:solidFill>
                  <a:srgbClr val="323332"/>
                </a:solidFill>
                <a:latin typeface="Arial"/>
                <a:cs typeface="Arial"/>
              </a:rPr>
              <a:t>id.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00">
              <a:latin typeface="Times New Roman"/>
              <a:cs typeface="Times New Roman"/>
            </a:endParaRPr>
          </a:p>
          <a:p>
            <a:pPr marL="318770" indent="-306070">
              <a:lnSpc>
                <a:spcPts val="3250"/>
              </a:lnSpc>
              <a:buSzPct val="101818"/>
              <a:buChar char="•"/>
              <a:tabLst>
                <a:tab pos="319405" algn="l"/>
              </a:tabLst>
            </a:pPr>
            <a:r>
              <a:rPr sz="2750" spc="-12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2750" spc="70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750" spc="40" dirty="0">
                <a:solidFill>
                  <a:srgbClr val="323332"/>
                </a:solidFill>
                <a:latin typeface="Arial"/>
                <a:cs typeface="Arial"/>
              </a:rPr>
              <a:t>select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an element </a:t>
            </a:r>
            <a:r>
              <a:rPr sz="2750" spc="80" dirty="0">
                <a:solidFill>
                  <a:srgbClr val="323332"/>
                </a:solidFill>
                <a:latin typeface="Arial"/>
                <a:cs typeface="Arial"/>
              </a:rPr>
              <a:t>based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on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this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unique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ID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with</a:t>
            </a:r>
            <a:r>
              <a:rPr sz="2750" spc="-11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endParaRPr sz="2750">
              <a:latin typeface="Arial"/>
              <a:cs typeface="Arial"/>
            </a:endParaRPr>
          </a:p>
          <a:p>
            <a:pPr marL="220345">
              <a:lnSpc>
                <a:spcPts val="3250"/>
              </a:lnSpc>
            </a:pP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getElementById()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method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of the </a:t>
            </a:r>
            <a:r>
              <a:rPr sz="2750" b="1" spc="20" dirty="0">
                <a:solidFill>
                  <a:srgbClr val="323332"/>
                </a:solidFill>
                <a:latin typeface="Arial"/>
                <a:cs typeface="Arial"/>
              </a:rPr>
              <a:t>Document</a:t>
            </a:r>
            <a:r>
              <a:rPr sz="2750" b="1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object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ts val="3304"/>
              </a:lnSpc>
            </a:pPr>
            <a:r>
              <a:rPr sz="2800" spc="22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750" spc="225" dirty="0">
                <a:solidFill>
                  <a:srgbClr val="323332"/>
                </a:solidFill>
                <a:latin typeface="Arial"/>
                <a:cs typeface="Arial"/>
              </a:rPr>
              <a:t>If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found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, the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method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will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return the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element as</a:t>
            </a:r>
            <a:r>
              <a:rPr sz="2750" spc="-2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an</a:t>
            </a:r>
            <a:endParaRPr sz="2750">
              <a:latin typeface="Arial"/>
              <a:cs typeface="Arial"/>
            </a:endParaRPr>
          </a:p>
          <a:p>
            <a:pPr marL="220345">
              <a:lnSpc>
                <a:spcPts val="3245"/>
              </a:lnSpc>
            </a:pP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object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750" spc="229" dirty="0">
                <a:solidFill>
                  <a:srgbClr val="323332"/>
                </a:solidFill>
                <a:latin typeface="Arial"/>
                <a:cs typeface="Arial"/>
              </a:rPr>
              <a:t>•If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not found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, the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method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will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return</a:t>
            </a:r>
            <a:r>
              <a:rPr sz="2750" spc="-2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b="1" spc="10" dirty="0">
                <a:solidFill>
                  <a:srgbClr val="323332"/>
                </a:solidFill>
                <a:latin typeface="Arial"/>
                <a:cs typeface="Arial"/>
              </a:rPr>
              <a:t>null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7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1800" y="76200"/>
            <a:ext cx="11265535" cy="203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5" dirty="0"/>
              <a:t>1. </a:t>
            </a:r>
            <a:r>
              <a:rPr sz="6700" spc="60" dirty="0"/>
              <a:t>Finding </a:t>
            </a:r>
            <a:r>
              <a:rPr sz="6700" spc="-80" dirty="0"/>
              <a:t>HTML </a:t>
            </a:r>
            <a:r>
              <a:rPr sz="6700" spc="-40" dirty="0"/>
              <a:t>Elements </a:t>
            </a:r>
            <a:r>
              <a:rPr sz="6700" spc="190" dirty="0"/>
              <a:t>by  Id</a:t>
            </a:r>
            <a:endParaRPr sz="67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1800" y="76200"/>
            <a:ext cx="11265535" cy="203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5" dirty="0"/>
              <a:t>1. </a:t>
            </a:r>
            <a:r>
              <a:rPr sz="6700" spc="60" dirty="0"/>
              <a:t>Finding </a:t>
            </a:r>
            <a:r>
              <a:rPr sz="6700" spc="-80" dirty="0"/>
              <a:t>HTML </a:t>
            </a:r>
            <a:r>
              <a:rPr sz="6700" spc="-40" dirty="0"/>
              <a:t>Elements </a:t>
            </a:r>
            <a:r>
              <a:rPr sz="6700" spc="190" dirty="0"/>
              <a:t>by  </a:t>
            </a:r>
            <a:r>
              <a:rPr sz="6700" spc="5" dirty="0"/>
              <a:t>Id–Example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516336" y="2131169"/>
            <a:ext cx="11678920" cy="6942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35"/>
              </a:lnSpc>
            </a:pPr>
            <a:r>
              <a:rPr sz="2750" spc="114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4125" spc="172" baseline="1010" dirty="0">
                <a:solidFill>
                  <a:srgbClr val="323332"/>
                </a:solidFill>
                <a:latin typeface="Arial"/>
                <a:cs typeface="Arial"/>
              </a:rPr>
              <a:t>This </a:t>
            </a:r>
            <a:r>
              <a:rPr sz="4125" spc="60" baseline="1010" dirty="0">
                <a:solidFill>
                  <a:srgbClr val="323332"/>
                </a:solidFill>
                <a:latin typeface="Arial"/>
                <a:cs typeface="Arial"/>
              </a:rPr>
              <a:t>example </a:t>
            </a:r>
            <a:r>
              <a:rPr sz="4125" spc="67" baseline="1010" dirty="0">
                <a:solidFill>
                  <a:srgbClr val="323332"/>
                </a:solidFill>
                <a:latin typeface="Arial"/>
                <a:cs typeface="Arial"/>
              </a:rPr>
              <a:t>finds </a:t>
            </a:r>
            <a:r>
              <a:rPr sz="4125" spc="22" baseline="101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4125" spc="30" baseline="1010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4125" spc="22" baseline="1010" dirty="0">
                <a:solidFill>
                  <a:srgbClr val="323332"/>
                </a:solidFill>
                <a:latin typeface="Arial"/>
                <a:cs typeface="Arial"/>
              </a:rPr>
              <a:t>with</a:t>
            </a:r>
            <a:r>
              <a:rPr sz="4125" spc="-254" baseline="10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4125" spc="52" baseline="1010" dirty="0">
                <a:solidFill>
                  <a:srgbClr val="323332"/>
                </a:solidFill>
                <a:latin typeface="Arial"/>
                <a:cs typeface="Arial"/>
              </a:rPr>
              <a:t>id=“intro":</a:t>
            </a:r>
            <a:endParaRPr sz="4125" baseline="1010">
              <a:latin typeface="Arial"/>
              <a:cs typeface="Arial"/>
            </a:endParaRPr>
          </a:p>
          <a:p>
            <a:pPr marL="219710">
              <a:lnSpc>
                <a:spcPts val="3235"/>
              </a:lnSpc>
            </a:pPr>
            <a:r>
              <a:rPr sz="2750" spc="140" dirty="0">
                <a:latin typeface="Arial"/>
                <a:cs typeface="Arial"/>
              </a:rPr>
              <a:t>&lt;body&gt;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515620">
              <a:lnSpc>
                <a:spcPct val="100000"/>
              </a:lnSpc>
            </a:pPr>
            <a:r>
              <a:rPr sz="2750" spc="204" dirty="0">
                <a:latin typeface="Arial"/>
                <a:cs typeface="Arial"/>
              </a:rPr>
              <a:t>&lt;p </a:t>
            </a:r>
            <a:r>
              <a:rPr sz="2750" spc="20" dirty="0">
                <a:latin typeface="Arial"/>
                <a:cs typeface="Arial"/>
              </a:rPr>
              <a:t>id="intro"&gt;Hello</a:t>
            </a:r>
            <a:r>
              <a:rPr sz="2750" spc="-220" dirty="0">
                <a:latin typeface="Arial"/>
                <a:cs typeface="Arial"/>
              </a:rPr>
              <a:t> </a:t>
            </a:r>
            <a:r>
              <a:rPr sz="2750" spc="85" dirty="0">
                <a:latin typeface="Arial"/>
                <a:cs typeface="Arial"/>
              </a:rPr>
              <a:t>World!&lt;/p&gt;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515620">
              <a:lnSpc>
                <a:spcPts val="3250"/>
              </a:lnSpc>
            </a:pPr>
            <a:r>
              <a:rPr sz="2750" spc="80" dirty="0">
                <a:latin typeface="Arial"/>
                <a:cs typeface="Arial"/>
              </a:rPr>
              <a:t>&lt;p&gt;This </a:t>
            </a:r>
            <a:r>
              <a:rPr sz="2750" spc="40" dirty="0">
                <a:latin typeface="Arial"/>
                <a:cs typeface="Arial"/>
              </a:rPr>
              <a:t>example </a:t>
            </a:r>
            <a:r>
              <a:rPr sz="2750" spc="30" dirty="0">
                <a:latin typeface="Arial"/>
                <a:cs typeface="Arial"/>
              </a:rPr>
              <a:t>demonstrates </a:t>
            </a:r>
            <a:r>
              <a:rPr sz="2750" spc="15" dirty="0">
                <a:latin typeface="Arial"/>
                <a:cs typeface="Arial"/>
              </a:rPr>
              <a:t>the </a:t>
            </a:r>
            <a:r>
              <a:rPr sz="2750" spc="80" dirty="0">
                <a:latin typeface="Arial"/>
                <a:cs typeface="Arial"/>
              </a:rPr>
              <a:t>&lt;b&gt;getElementById&lt;/b&gt;</a:t>
            </a:r>
            <a:r>
              <a:rPr sz="2750" spc="-55" dirty="0">
                <a:latin typeface="Arial"/>
                <a:cs typeface="Arial"/>
              </a:rPr>
              <a:t> </a:t>
            </a:r>
            <a:r>
              <a:rPr sz="2750" spc="60" dirty="0">
                <a:latin typeface="Arial"/>
                <a:cs typeface="Arial"/>
              </a:rPr>
              <a:t>method!</a:t>
            </a:r>
            <a:endParaRPr sz="2750">
              <a:latin typeface="Arial"/>
              <a:cs typeface="Arial"/>
            </a:endParaRPr>
          </a:p>
          <a:p>
            <a:pPr marL="562610">
              <a:lnSpc>
                <a:spcPts val="3250"/>
              </a:lnSpc>
            </a:pPr>
            <a:r>
              <a:rPr sz="2750" spc="160" dirty="0">
                <a:latin typeface="Arial"/>
                <a:cs typeface="Arial"/>
              </a:rPr>
              <a:t>&lt;/p&gt;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515620">
              <a:lnSpc>
                <a:spcPct val="100000"/>
              </a:lnSpc>
            </a:pPr>
            <a:r>
              <a:rPr sz="2750" spc="204" dirty="0">
                <a:latin typeface="Arial"/>
                <a:cs typeface="Arial"/>
              </a:rPr>
              <a:t>&lt;p</a:t>
            </a:r>
            <a:r>
              <a:rPr sz="2750" spc="-50" dirty="0">
                <a:latin typeface="Arial"/>
                <a:cs typeface="Arial"/>
              </a:rPr>
              <a:t> </a:t>
            </a:r>
            <a:r>
              <a:rPr sz="2750" spc="80" dirty="0">
                <a:latin typeface="Arial"/>
                <a:cs typeface="Arial"/>
              </a:rPr>
              <a:t>id="demo"&gt;&lt;/p&gt;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515620">
              <a:lnSpc>
                <a:spcPts val="3250"/>
              </a:lnSpc>
            </a:pPr>
            <a:r>
              <a:rPr sz="2750" spc="105" dirty="0">
                <a:latin typeface="Arial"/>
                <a:cs typeface="Arial"/>
              </a:rPr>
              <a:t>&lt;script&gt;</a:t>
            </a:r>
            <a:endParaRPr sz="2750">
              <a:latin typeface="Arial"/>
              <a:cs typeface="Arial"/>
            </a:endParaRPr>
          </a:p>
          <a:p>
            <a:pPr marL="613410">
              <a:lnSpc>
                <a:spcPts val="3200"/>
              </a:lnSpc>
            </a:pPr>
            <a:r>
              <a:rPr sz="2750" b="1" spc="15" dirty="0">
                <a:latin typeface="Arial"/>
                <a:cs typeface="Arial"/>
              </a:rPr>
              <a:t>var </a:t>
            </a:r>
            <a:r>
              <a:rPr sz="2750" b="1" spc="20" dirty="0">
                <a:latin typeface="Arial"/>
                <a:cs typeface="Arial"/>
              </a:rPr>
              <a:t>myElement =</a:t>
            </a:r>
            <a:r>
              <a:rPr sz="2750" b="1" spc="60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document.getElementById("intro");</a:t>
            </a:r>
            <a:endParaRPr sz="2750">
              <a:latin typeface="Arial"/>
              <a:cs typeface="Arial"/>
            </a:endParaRPr>
          </a:p>
          <a:p>
            <a:pPr marL="614045">
              <a:lnSpc>
                <a:spcPts val="3200"/>
              </a:lnSpc>
            </a:pPr>
            <a:r>
              <a:rPr sz="2750" spc="20" dirty="0">
                <a:latin typeface="Arial"/>
                <a:cs typeface="Arial"/>
              </a:rPr>
              <a:t>document.getElementById("demo").innerHTML</a:t>
            </a:r>
            <a:r>
              <a:rPr sz="2750" spc="-55" dirty="0">
                <a:latin typeface="Arial"/>
                <a:cs typeface="Arial"/>
              </a:rPr>
              <a:t> </a:t>
            </a:r>
            <a:r>
              <a:rPr sz="2750" spc="235" dirty="0">
                <a:latin typeface="Arial"/>
                <a:cs typeface="Arial"/>
              </a:rPr>
              <a:t>=</a:t>
            </a:r>
            <a:endParaRPr sz="2750">
              <a:latin typeface="Arial"/>
              <a:cs typeface="Arial"/>
            </a:endParaRPr>
          </a:p>
          <a:p>
            <a:pPr marL="515620">
              <a:lnSpc>
                <a:spcPts val="3200"/>
              </a:lnSpc>
            </a:pPr>
            <a:r>
              <a:rPr sz="2750" spc="-75" dirty="0">
                <a:latin typeface="Arial"/>
                <a:cs typeface="Arial"/>
              </a:rPr>
              <a:t>"The </a:t>
            </a:r>
            <a:r>
              <a:rPr sz="2750" spc="15" dirty="0">
                <a:latin typeface="Arial"/>
                <a:cs typeface="Arial"/>
              </a:rPr>
              <a:t>text </a:t>
            </a:r>
            <a:r>
              <a:rPr sz="2750" spc="5" dirty="0">
                <a:latin typeface="Arial"/>
                <a:cs typeface="Arial"/>
              </a:rPr>
              <a:t>from </a:t>
            </a:r>
            <a:r>
              <a:rPr sz="2750" spc="15" dirty="0">
                <a:latin typeface="Arial"/>
                <a:cs typeface="Arial"/>
              </a:rPr>
              <a:t>the </a:t>
            </a:r>
            <a:r>
              <a:rPr sz="2750" dirty="0">
                <a:latin typeface="Arial"/>
                <a:cs typeface="Arial"/>
              </a:rPr>
              <a:t>intro </a:t>
            </a:r>
            <a:r>
              <a:rPr sz="2750" spc="70" dirty="0">
                <a:latin typeface="Arial"/>
                <a:cs typeface="Arial"/>
              </a:rPr>
              <a:t>paragraph </a:t>
            </a:r>
            <a:r>
              <a:rPr sz="2750" spc="10" dirty="0">
                <a:latin typeface="Arial"/>
                <a:cs typeface="Arial"/>
              </a:rPr>
              <a:t>is </a:t>
            </a:r>
            <a:r>
              <a:rPr sz="2750" spc="-204" dirty="0">
                <a:latin typeface="Arial"/>
                <a:cs typeface="Arial"/>
              </a:rPr>
              <a:t>" </a:t>
            </a:r>
            <a:r>
              <a:rPr sz="2750" spc="235" dirty="0">
                <a:latin typeface="Arial"/>
                <a:cs typeface="Arial"/>
              </a:rPr>
              <a:t>+</a:t>
            </a:r>
            <a:r>
              <a:rPr sz="2750" spc="24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myElement.innerHTML;</a:t>
            </a:r>
            <a:endParaRPr sz="2750">
              <a:latin typeface="Arial"/>
              <a:cs typeface="Arial"/>
            </a:endParaRPr>
          </a:p>
          <a:p>
            <a:pPr marL="614045">
              <a:lnSpc>
                <a:spcPts val="3250"/>
              </a:lnSpc>
            </a:pPr>
            <a:r>
              <a:rPr sz="2750" spc="95" dirty="0">
                <a:latin typeface="Arial"/>
                <a:cs typeface="Arial"/>
              </a:rPr>
              <a:t>&lt;/script&gt;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R="9856470" algn="ctr">
              <a:lnSpc>
                <a:spcPct val="100000"/>
              </a:lnSpc>
            </a:pPr>
            <a:r>
              <a:rPr sz="2750" spc="125" dirty="0">
                <a:latin typeface="Arial"/>
                <a:cs typeface="Arial"/>
              </a:rPr>
              <a:t>&lt;/body&gt;</a:t>
            </a:r>
            <a:endParaRPr sz="2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990600" y="3002031"/>
            <a:ext cx="10942955" cy="5493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268605" indent="-228600">
              <a:lnSpc>
                <a:spcPts val="3590"/>
              </a:lnSpc>
            </a:pPr>
            <a:r>
              <a:rPr sz="3000" spc="75" dirty="0">
                <a:solidFill>
                  <a:srgbClr val="323332"/>
                </a:solidFill>
                <a:latin typeface="Arial"/>
                <a:cs typeface="Arial"/>
              </a:rPr>
              <a:t>•You </a:t>
            </a:r>
            <a:r>
              <a:rPr sz="3000" spc="5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select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specified type (or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tag 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name)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using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b="1" spc="-15" dirty="0">
                <a:solidFill>
                  <a:srgbClr val="323332"/>
                </a:solidFill>
                <a:latin typeface="Arial"/>
                <a:cs typeface="Arial"/>
              </a:rPr>
              <a:t>getElementsByTagName()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method.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•getElementsByTagName()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returns a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NodeList</a:t>
            </a:r>
            <a:r>
              <a:rPr sz="3000" b="1" spc="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object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>
              <a:lnSpc>
                <a:spcPts val="3595"/>
              </a:lnSpc>
            </a:pPr>
            <a:r>
              <a:rPr sz="3000" spc="14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nodes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node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list </a:t>
            </a:r>
            <a:r>
              <a:rPr sz="3000" spc="5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000" spc="60" dirty="0">
                <a:solidFill>
                  <a:srgbClr val="323332"/>
                </a:solidFill>
                <a:latin typeface="Arial"/>
                <a:cs typeface="Arial"/>
              </a:rPr>
              <a:t>accessed </a:t>
            </a: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through</a:t>
            </a:r>
            <a:r>
              <a:rPr sz="3000" spc="-4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their</a:t>
            </a:r>
            <a:endParaRPr sz="3000">
              <a:latin typeface="Arial"/>
              <a:cs typeface="Arial"/>
            </a:endParaRPr>
          </a:p>
          <a:p>
            <a:pPr marL="241300">
              <a:lnSpc>
                <a:spcPts val="3595"/>
              </a:lnSpc>
            </a:pP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index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number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(starting </a:t>
            </a:r>
            <a:r>
              <a:rPr sz="3000" spc="-15" dirty="0">
                <a:solidFill>
                  <a:srgbClr val="323332"/>
                </a:solidFill>
                <a:latin typeface="Arial"/>
                <a:cs typeface="Arial"/>
              </a:rPr>
              <a:t>from</a:t>
            </a:r>
            <a:r>
              <a:rPr sz="3000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0).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25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3590"/>
              </a:lnSpc>
            </a:pPr>
            <a:r>
              <a:rPr sz="3000" spc="14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the </a:t>
            </a: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returned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NodeList </a:t>
            </a:r>
            <a:r>
              <a:rPr sz="3000" spc="-20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document</a:t>
            </a:r>
            <a:r>
              <a:rPr sz="3000" b="1" spc="-1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order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,  so you </a:t>
            </a:r>
            <a:r>
              <a:rPr sz="3000" spc="5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select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first </a:t>
            </a:r>
            <a:r>
              <a:rPr sz="3000" spc="204" dirty="0">
                <a:solidFill>
                  <a:srgbClr val="323332"/>
                </a:solidFill>
                <a:latin typeface="Arial"/>
                <a:cs typeface="Arial"/>
              </a:rPr>
              <a:t>&lt;p&gt;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document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like</a:t>
            </a:r>
            <a:r>
              <a:rPr sz="3000" spc="-2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this: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3000" spc="-5" dirty="0">
                <a:solidFill>
                  <a:srgbClr val="006699"/>
                </a:solidFill>
                <a:latin typeface="Arial"/>
                <a:cs typeface="Arial"/>
              </a:rPr>
              <a:t>var </a:t>
            </a: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firstpara </a:t>
            </a:r>
            <a:r>
              <a:rPr sz="3000" spc="225" dirty="0">
                <a:solidFill>
                  <a:srgbClr val="555555"/>
                </a:solidFill>
                <a:latin typeface="Arial"/>
                <a:cs typeface="Arial"/>
              </a:rPr>
              <a:t>=</a:t>
            </a:r>
            <a:r>
              <a:rPr sz="3000" spc="-40" dirty="0">
                <a:solidFill>
                  <a:srgbClr val="555555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336666"/>
                </a:solidFill>
                <a:latin typeface="Arial"/>
                <a:cs typeface="Arial"/>
              </a:rPr>
              <a:t>document</a:t>
            </a:r>
            <a:r>
              <a:rPr sz="3000" dirty="0">
                <a:solidFill>
                  <a:srgbClr val="4A3C31"/>
                </a:solidFill>
                <a:latin typeface="Arial"/>
                <a:cs typeface="Arial"/>
              </a:rPr>
              <a:t>.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getElementsByTagName</a:t>
            </a:r>
            <a:r>
              <a:rPr sz="3000" dirty="0">
                <a:solidFill>
                  <a:srgbClr val="4A3C31"/>
                </a:solidFill>
                <a:latin typeface="Arial"/>
                <a:cs typeface="Arial"/>
              </a:rPr>
              <a:t>(</a:t>
            </a:r>
            <a:r>
              <a:rPr sz="3000" dirty="0">
                <a:solidFill>
                  <a:srgbClr val="CC3300"/>
                </a:solidFill>
                <a:latin typeface="Arial"/>
                <a:cs typeface="Arial"/>
              </a:rPr>
              <a:t>"p"</a:t>
            </a:r>
            <a:r>
              <a:rPr sz="3000" dirty="0">
                <a:solidFill>
                  <a:srgbClr val="4A3C31"/>
                </a:solidFill>
                <a:latin typeface="Arial"/>
                <a:cs typeface="Arial"/>
              </a:rPr>
              <a:t>)[</a:t>
            </a:r>
            <a:r>
              <a:rPr sz="3000" dirty="0">
                <a:solidFill>
                  <a:srgbClr val="FF6600"/>
                </a:solidFill>
                <a:latin typeface="Arial"/>
                <a:cs typeface="Arial"/>
              </a:rPr>
              <a:t>0</a:t>
            </a:r>
            <a:r>
              <a:rPr sz="3000" dirty="0">
                <a:solidFill>
                  <a:srgbClr val="4A3C31"/>
                </a:solidFill>
                <a:latin typeface="Arial"/>
                <a:cs typeface="Arial"/>
              </a:rPr>
              <a:t>];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5" dirty="0"/>
              <a:t>2. </a:t>
            </a:r>
            <a:r>
              <a:rPr sz="6700" spc="60" dirty="0"/>
              <a:t>Finding </a:t>
            </a:r>
            <a:r>
              <a:rPr sz="6700" spc="-80" dirty="0"/>
              <a:t>HTML </a:t>
            </a:r>
            <a:r>
              <a:rPr sz="6700" spc="-40" dirty="0"/>
              <a:t>Elements </a:t>
            </a:r>
            <a:r>
              <a:rPr sz="6700" spc="190" dirty="0"/>
              <a:t>by  </a:t>
            </a:r>
            <a:r>
              <a:rPr sz="6700" spc="-240" dirty="0"/>
              <a:t>Tag</a:t>
            </a:r>
            <a:r>
              <a:rPr sz="6700" spc="-85" dirty="0"/>
              <a:t> </a:t>
            </a:r>
            <a:r>
              <a:rPr sz="6700" spc="10" dirty="0"/>
              <a:t>Name</a:t>
            </a:r>
            <a:endParaRPr sz="67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520700" y="2667000"/>
            <a:ext cx="11899265" cy="6118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3200" marR="458470" indent="-187325">
              <a:lnSpc>
                <a:spcPct val="100000"/>
              </a:lnSpc>
            </a:pPr>
            <a:r>
              <a:rPr sz="3750" spc="142" baseline="1111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500" spc="95" dirty="0">
                <a:solidFill>
                  <a:srgbClr val="323332"/>
                </a:solidFill>
                <a:latin typeface="Arial"/>
                <a:cs typeface="Arial"/>
              </a:rPr>
              <a:t>This </a:t>
            </a:r>
            <a:r>
              <a:rPr sz="2500" spc="25" dirty="0">
                <a:solidFill>
                  <a:srgbClr val="323332"/>
                </a:solidFill>
                <a:latin typeface="Arial"/>
                <a:cs typeface="Arial"/>
              </a:rPr>
              <a:t>example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finds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the element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with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id="main", </a:t>
            </a:r>
            <a:r>
              <a:rPr sz="2500" spc="5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then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finds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2500" spc="175" dirty="0">
                <a:solidFill>
                  <a:srgbClr val="323332"/>
                </a:solidFill>
                <a:latin typeface="Arial"/>
                <a:cs typeface="Arial"/>
              </a:rPr>
              <a:t>&lt;p&gt;</a:t>
            </a:r>
            <a:r>
              <a:rPr sz="2500" spc="-2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elements  </a:t>
            </a:r>
            <a:r>
              <a:rPr sz="2500" spc="25" dirty="0">
                <a:solidFill>
                  <a:srgbClr val="323332"/>
                </a:solidFill>
                <a:latin typeface="Arial"/>
                <a:cs typeface="Arial"/>
              </a:rPr>
              <a:t>inside</a:t>
            </a:r>
            <a:r>
              <a:rPr sz="2500" spc="-55" dirty="0">
                <a:solidFill>
                  <a:srgbClr val="323332"/>
                </a:solidFill>
                <a:latin typeface="Arial"/>
                <a:cs typeface="Arial"/>
              </a:rPr>
              <a:t> "main":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500" spc="85" dirty="0">
                <a:solidFill>
                  <a:srgbClr val="323332"/>
                </a:solidFill>
                <a:latin typeface="Arial"/>
                <a:cs typeface="Arial"/>
              </a:rPr>
              <a:t>&lt;div</a:t>
            </a:r>
            <a:r>
              <a:rPr sz="2500" spc="-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15" dirty="0">
                <a:solidFill>
                  <a:srgbClr val="323332"/>
                </a:solidFill>
                <a:latin typeface="Arial"/>
                <a:cs typeface="Arial"/>
              </a:rPr>
              <a:t>id="main"&gt;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spc="65" dirty="0">
                <a:solidFill>
                  <a:srgbClr val="323332"/>
                </a:solidFill>
                <a:latin typeface="Arial"/>
                <a:cs typeface="Arial"/>
              </a:rPr>
              <a:t>&lt;p&gt;The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DOM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500" spc="15" dirty="0">
                <a:solidFill>
                  <a:srgbClr val="323332"/>
                </a:solidFill>
                <a:latin typeface="Arial"/>
                <a:cs typeface="Arial"/>
              </a:rPr>
              <a:t>very</a:t>
            </a:r>
            <a:r>
              <a:rPr sz="2500" spc="-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50" dirty="0">
                <a:solidFill>
                  <a:srgbClr val="323332"/>
                </a:solidFill>
                <a:latin typeface="Arial"/>
                <a:cs typeface="Arial"/>
              </a:rPr>
              <a:t>useful.&lt;/p&gt;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spc="60" dirty="0">
                <a:solidFill>
                  <a:srgbClr val="323332"/>
                </a:solidFill>
                <a:latin typeface="Arial"/>
                <a:cs typeface="Arial"/>
              </a:rPr>
              <a:t>&lt;p&gt;This </a:t>
            </a:r>
            <a:r>
              <a:rPr sz="2500" spc="25" dirty="0">
                <a:solidFill>
                  <a:srgbClr val="323332"/>
                </a:solidFill>
                <a:latin typeface="Arial"/>
                <a:cs typeface="Arial"/>
              </a:rPr>
              <a:t>example </a:t>
            </a:r>
            <a:r>
              <a:rPr sz="2500" spc="15" dirty="0">
                <a:solidFill>
                  <a:srgbClr val="323332"/>
                </a:solidFill>
                <a:latin typeface="Arial"/>
                <a:cs typeface="Arial"/>
              </a:rPr>
              <a:t>demonstrates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&lt;b&gt;getElementsByTagName&lt;/b&gt;</a:t>
            </a:r>
            <a:r>
              <a:rPr sz="2500" spc="-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70" dirty="0">
                <a:solidFill>
                  <a:srgbClr val="323332"/>
                </a:solidFill>
                <a:latin typeface="Arial"/>
                <a:cs typeface="Arial"/>
              </a:rPr>
              <a:t>method&lt;/p&gt;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spc="90" dirty="0">
                <a:solidFill>
                  <a:srgbClr val="323332"/>
                </a:solidFill>
                <a:latin typeface="Arial"/>
                <a:cs typeface="Arial"/>
              </a:rPr>
              <a:t>&lt;/div&gt;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500" spc="170" dirty="0">
                <a:solidFill>
                  <a:srgbClr val="323332"/>
                </a:solidFill>
                <a:latin typeface="Arial"/>
                <a:cs typeface="Arial"/>
              </a:rPr>
              <a:t>&lt;p</a:t>
            </a:r>
            <a:r>
              <a:rPr sz="2500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60" dirty="0">
                <a:solidFill>
                  <a:srgbClr val="323332"/>
                </a:solidFill>
                <a:latin typeface="Arial"/>
                <a:cs typeface="Arial"/>
              </a:rPr>
              <a:t>id="demo"&gt;&lt;/p&gt;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500" spc="85" dirty="0">
                <a:solidFill>
                  <a:srgbClr val="323332"/>
                </a:solidFill>
                <a:latin typeface="Arial"/>
                <a:cs typeface="Arial"/>
              </a:rPr>
              <a:t>&lt;script&gt;</a:t>
            </a:r>
            <a:endParaRPr sz="2500">
              <a:latin typeface="Arial"/>
              <a:cs typeface="Arial"/>
            </a:endParaRPr>
          </a:p>
          <a:p>
            <a:pPr marL="12700" marR="5382895">
              <a:lnSpc>
                <a:spcPct val="100000"/>
              </a:lnSpc>
            </a:pP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var x =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document.getElementById("main"); 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var y =</a:t>
            </a:r>
            <a:r>
              <a:rPr sz="2500" b="1" spc="-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323332"/>
                </a:solidFill>
                <a:latin typeface="Arial"/>
                <a:cs typeface="Arial"/>
              </a:rPr>
              <a:t>x.getElementsByTagName("p");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document.getElementById("demo").innerHTML</a:t>
            </a:r>
            <a:r>
              <a:rPr sz="2500" b="1" spc="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=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'The first paragraph inside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"main"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is '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+</a:t>
            </a:r>
            <a:r>
              <a:rPr sz="2500" b="1" spc="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y[0].innerHTML;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spc="75" dirty="0">
                <a:solidFill>
                  <a:srgbClr val="323332"/>
                </a:solidFill>
                <a:latin typeface="Arial"/>
                <a:cs typeface="Arial"/>
              </a:rPr>
              <a:t>&lt;/script&gt;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1800" y="76200"/>
            <a:ext cx="11265535" cy="203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5" dirty="0"/>
              <a:t>2. </a:t>
            </a:r>
            <a:r>
              <a:rPr sz="6700" spc="60" dirty="0"/>
              <a:t>Finding </a:t>
            </a:r>
            <a:r>
              <a:rPr sz="6700" spc="-80" dirty="0"/>
              <a:t>HTML </a:t>
            </a:r>
            <a:r>
              <a:rPr sz="6700" spc="-40" dirty="0"/>
              <a:t>Elements </a:t>
            </a:r>
            <a:r>
              <a:rPr sz="6700" spc="190" dirty="0"/>
              <a:t>by  </a:t>
            </a:r>
            <a:r>
              <a:rPr sz="6700" spc="-240" dirty="0"/>
              <a:t>Tag</a:t>
            </a:r>
            <a:r>
              <a:rPr sz="6700" spc="-45" dirty="0"/>
              <a:t> </a:t>
            </a:r>
            <a:r>
              <a:rPr sz="6700" spc="-25" dirty="0"/>
              <a:t>Name–Example</a:t>
            </a:r>
            <a:endParaRPr sz="67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520700"/>
            <a:ext cx="10079990" cy="2038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5" dirty="0"/>
              <a:t>3. </a:t>
            </a:r>
            <a:r>
              <a:rPr sz="6700" spc="60" dirty="0"/>
              <a:t>Finding </a:t>
            </a:r>
            <a:r>
              <a:rPr sz="6700" spc="-80" dirty="0"/>
              <a:t>HTML</a:t>
            </a:r>
            <a:r>
              <a:rPr sz="6700" spc="-110" dirty="0"/>
              <a:t> </a:t>
            </a:r>
            <a:r>
              <a:rPr sz="6700" spc="-40" dirty="0"/>
              <a:t>Elements  </a:t>
            </a:r>
            <a:r>
              <a:rPr sz="6700" spc="190" dirty="0"/>
              <a:t>by </a:t>
            </a:r>
            <a:r>
              <a:rPr sz="6700" spc="5" dirty="0"/>
              <a:t>Class</a:t>
            </a:r>
            <a:r>
              <a:rPr sz="6700" spc="-240" dirty="0"/>
              <a:t> </a:t>
            </a:r>
            <a:r>
              <a:rPr sz="6700" spc="10" dirty="0"/>
              <a:t>Name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990600" y="4826000"/>
            <a:ext cx="10883900" cy="2310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292735" indent="-228600">
              <a:lnSpc>
                <a:spcPct val="100000"/>
              </a:lnSpc>
            </a:pPr>
            <a:r>
              <a:rPr sz="3000" spc="75" dirty="0">
                <a:solidFill>
                  <a:srgbClr val="323332"/>
                </a:solidFill>
                <a:latin typeface="Arial"/>
                <a:cs typeface="Arial"/>
              </a:rPr>
              <a:t>•You </a:t>
            </a:r>
            <a:r>
              <a:rPr sz="3000" spc="5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select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specified class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using 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getElementsByClassName()</a:t>
            </a:r>
            <a:r>
              <a:rPr sz="3000" b="1" spc="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method.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</a:pPr>
            <a:r>
              <a:rPr sz="3000" spc="250" dirty="0">
                <a:solidFill>
                  <a:srgbClr val="323332"/>
                </a:solidFill>
                <a:latin typeface="Arial"/>
                <a:cs typeface="Arial"/>
              </a:rPr>
              <a:t>•It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returns a live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NodeList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containing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matching</a:t>
            </a:r>
            <a:r>
              <a:rPr sz="3000" spc="-2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descendants 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document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or</a:t>
            </a:r>
            <a:r>
              <a:rPr sz="3000" spc="-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18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787400" y="2900679"/>
            <a:ext cx="10812145" cy="5702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0" marR="255904" indent="-210185">
              <a:lnSpc>
                <a:spcPts val="3200"/>
              </a:lnSpc>
            </a:pPr>
            <a:r>
              <a:rPr sz="2800" spc="14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750" spc="14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spc="40" dirty="0">
                <a:solidFill>
                  <a:srgbClr val="323332"/>
                </a:solidFill>
                <a:latin typeface="Arial"/>
                <a:cs typeface="Arial"/>
              </a:rPr>
              <a:t>Document </a:t>
            </a:r>
            <a:r>
              <a:rPr sz="2750" spc="70" dirty="0">
                <a:solidFill>
                  <a:srgbClr val="323332"/>
                </a:solidFill>
                <a:latin typeface="Arial"/>
                <a:cs typeface="Arial"/>
              </a:rPr>
              <a:t>Object </a:t>
            </a:r>
            <a:r>
              <a:rPr sz="2750" spc="50" dirty="0">
                <a:solidFill>
                  <a:srgbClr val="323332"/>
                </a:solidFill>
                <a:latin typeface="Arial"/>
                <a:cs typeface="Arial"/>
              </a:rPr>
              <a:t>Model </a:t>
            </a:r>
            <a:r>
              <a:rPr sz="2750" spc="35" dirty="0">
                <a:solidFill>
                  <a:srgbClr val="323332"/>
                </a:solidFill>
                <a:latin typeface="Arial"/>
                <a:cs typeface="Arial"/>
              </a:rPr>
              <a:t>contains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several </a:t>
            </a: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collections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,</a:t>
            </a:r>
            <a:r>
              <a:rPr sz="2750" spc="-2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50" dirty="0">
                <a:solidFill>
                  <a:srgbClr val="323332"/>
                </a:solidFill>
                <a:latin typeface="Arial"/>
                <a:cs typeface="Arial"/>
              </a:rPr>
              <a:t>which  </a:t>
            </a:r>
            <a:r>
              <a:rPr sz="2750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2750" spc="60" dirty="0">
                <a:solidFill>
                  <a:srgbClr val="323332"/>
                </a:solidFill>
                <a:latin typeface="Arial"/>
                <a:cs typeface="Arial"/>
              </a:rPr>
              <a:t>groups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750" spc="30" dirty="0">
                <a:solidFill>
                  <a:srgbClr val="323332"/>
                </a:solidFill>
                <a:latin typeface="Arial"/>
                <a:cs typeface="Arial"/>
              </a:rPr>
              <a:t>related </a:t>
            </a: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objects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on a</a:t>
            </a:r>
            <a:r>
              <a:rPr sz="2750" spc="-1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80" dirty="0">
                <a:solidFill>
                  <a:srgbClr val="323332"/>
                </a:solidFill>
                <a:latin typeface="Arial"/>
                <a:cs typeface="Arial"/>
              </a:rPr>
              <a:t>page.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50">
              <a:latin typeface="Times New Roman"/>
              <a:cs typeface="Times New Roman"/>
            </a:endParaRPr>
          </a:p>
          <a:p>
            <a:pPr marL="228600" marR="814069" indent="-210185">
              <a:lnSpc>
                <a:spcPts val="3200"/>
              </a:lnSpc>
            </a:pPr>
            <a:r>
              <a:rPr sz="2750" spc="195" dirty="0">
                <a:solidFill>
                  <a:srgbClr val="323332"/>
                </a:solidFill>
                <a:latin typeface="Arial"/>
                <a:cs typeface="Arial"/>
              </a:rPr>
              <a:t>•DOM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collections </a:t>
            </a:r>
            <a:r>
              <a:rPr sz="2750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2750" spc="75" dirty="0">
                <a:solidFill>
                  <a:srgbClr val="323332"/>
                </a:solidFill>
                <a:latin typeface="Arial"/>
                <a:cs typeface="Arial"/>
              </a:rPr>
              <a:t>accessed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as </a:t>
            </a:r>
            <a:r>
              <a:rPr sz="2750" b="1" spc="15" dirty="0">
                <a:solidFill>
                  <a:srgbClr val="323332"/>
                </a:solidFill>
                <a:latin typeface="Arial"/>
                <a:cs typeface="Arial"/>
              </a:rPr>
              <a:t>properties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750" spc="30" dirty="0">
                <a:solidFill>
                  <a:srgbClr val="323332"/>
                </a:solidFill>
                <a:latin typeface="Arial"/>
                <a:cs typeface="Arial"/>
              </a:rPr>
              <a:t>DOM</a:t>
            </a:r>
            <a:r>
              <a:rPr sz="2750" spc="-2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60" dirty="0">
                <a:solidFill>
                  <a:srgbClr val="323332"/>
                </a:solidFill>
                <a:latin typeface="Arial"/>
                <a:cs typeface="Arial"/>
              </a:rPr>
              <a:t>objects  such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as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spc="60" dirty="0">
                <a:solidFill>
                  <a:srgbClr val="323332"/>
                </a:solidFill>
                <a:latin typeface="Arial"/>
                <a:cs typeface="Arial"/>
              </a:rPr>
              <a:t>document </a:t>
            </a:r>
            <a:r>
              <a:rPr sz="2750" spc="65" dirty="0">
                <a:solidFill>
                  <a:srgbClr val="323332"/>
                </a:solidFill>
                <a:latin typeface="Arial"/>
                <a:cs typeface="Arial"/>
              </a:rPr>
              <a:t>object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750" spc="30" dirty="0">
                <a:solidFill>
                  <a:srgbClr val="323332"/>
                </a:solidFill>
                <a:latin typeface="Arial"/>
                <a:cs typeface="Arial"/>
              </a:rPr>
              <a:t>DOM </a:t>
            </a:r>
            <a:r>
              <a:rPr sz="2750" spc="50" dirty="0">
                <a:solidFill>
                  <a:srgbClr val="323332"/>
                </a:solidFill>
                <a:latin typeface="Arial"/>
                <a:cs typeface="Arial"/>
              </a:rPr>
              <a:t>node. </a:t>
            </a:r>
            <a:r>
              <a:rPr sz="2750" spc="-3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spc="60" dirty="0">
                <a:solidFill>
                  <a:srgbClr val="323332"/>
                </a:solidFill>
                <a:latin typeface="Arial"/>
                <a:cs typeface="Arial"/>
              </a:rPr>
              <a:t>document  </a:t>
            </a:r>
            <a:r>
              <a:rPr sz="2750" spc="65" dirty="0">
                <a:solidFill>
                  <a:srgbClr val="323332"/>
                </a:solidFill>
                <a:latin typeface="Arial"/>
                <a:cs typeface="Arial"/>
              </a:rPr>
              <a:t>object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has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properties containing</a:t>
            </a:r>
            <a:r>
              <a:rPr sz="2750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00">
              <a:latin typeface="Times New Roman"/>
              <a:cs typeface="Times New Roman"/>
            </a:endParaRPr>
          </a:p>
          <a:p>
            <a:pPr marL="516890" indent="-275590">
              <a:lnSpc>
                <a:spcPts val="3250"/>
              </a:lnSpc>
              <a:buChar char="•"/>
              <a:tabLst>
                <a:tab pos="517525" algn="l"/>
              </a:tabLst>
            </a:pP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images</a:t>
            </a:r>
            <a:r>
              <a:rPr sz="2750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collection</a:t>
            </a:r>
            <a:endParaRPr sz="2750">
              <a:latin typeface="Arial"/>
              <a:cs typeface="Arial"/>
            </a:endParaRPr>
          </a:p>
          <a:p>
            <a:pPr marL="516890" indent="-275590">
              <a:lnSpc>
                <a:spcPts val="3200"/>
              </a:lnSpc>
              <a:buChar char="•"/>
              <a:tabLst>
                <a:tab pos="517525" algn="l"/>
              </a:tabLst>
            </a:pP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links</a:t>
            </a:r>
            <a:r>
              <a:rPr sz="2750" spc="-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collection</a:t>
            </a:r>
            <a:endParaRPr sz="2750">
              <a:latin typeface="Arial"/>
              <a:cs typeface="Arial"/>
            </a:endParaRPr>
          </a:p>
          <a:p>
            <a:pPr marL="516890" indent="-275590">
              <a:lnSpc>
                <a:spcPts val="3200"/>
              </a:lnSpc>
              <a:buChar char="•"/>
              <a:tabLst>
                <a:tab pos="517525" algn="l"/>
              </a:tabLst>
            </a:pPr>
            <a:r>
              <a:rPr sz="2750" spc="30" dirty="0">
                <a:solidFill>
                  <a:srgbClr val="323332"/>
                </a:solidFill>
                <a:latin typeface="Arial"/>
                <a:cs typeface="Arial"/>
              </a:rPr>
              <a:t>forms</a:t>
            </a:r>
            <a:r>
              <a:rPr sz="2750" spc="-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collection</a:t>
            </a:r>
            <a:endParaRPr sz="2750">
              <a:latin typeface="Arial"/>
              <a:cs typeface="Arial"/>
            </a:endParaRPr>
          </a:p>
          <a:p>
            <a:pPr marL="516890" indent="-275590">
              <a:lnSpc>
                <a:spcPts val="3250"/>
              </a:lnSpc>
              <a:buChar char="•"/>
              <a:tabLst>
                <a:tab pos="517525" algn="l"/>
              </a:tabLst>
            </a:pPr>
            <a:r>
              <a:rPr sz="2750" spc="40" dirty="0">
                <a:solidFill>
                  <a:srgbClr val="323332"/>
                </a:solidFill>
                <a:latin typeface="Arial"/>
                <a:cs typeface="Arial"/>
              </a:rPr>
              <a:t>anchors</a:t>
            </a:r>
            <a:r>
              <a:rPr sz="2750" spc="-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collection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50">
              <a:latin typeface="Times New Roman"/>
              <a:cs typeface="Times New Roman"/>
            </a:endParaRPr>
          </a:p>
          <a:p>
            <a:pPr marL="12700" marR="5080">
              <a:lnSpc>
                <a:spcPts val="3200"/>
              </a:lnSpc>
            </a:pPr>
            <a:r>
              <a:rPr sz="2750" spc="-10" dirty="0">
                <a:solidFill>
                  <a:srgbClr val="323332"/>
                </a:solidFill>
                <a:latin typeface="Arial"/>
                <a:cs typeface="Arial"/>
              </a:rPr>
              <a:t>These </a:t>
            </a:r>
            <a:r>
              <a:rPr sz="2750" spc="45" dirty="0">
                <a:solidFill>
                  <a:srgbClr val="323332"/>
                </a:solidFill>
                <a:latin typeface="Arial"/>
                <a:cs typeface="Arial"/>
              </a:rPr>
              <a:t>collections </a:t>
            </a:r>
            <a:r>
              <a:rPr sz="2750" spc="40" dirty="0">
                <a:solidFill>
                  <a:srgbClr val="323332"/>
                </a:solidFill>
                <a:latin typeface="Arial"/>
                <a:cs typeface="Arial"/>
              </a:rPr>
              <a:t>contain </a:t>
            </a:r>
            <a:r>
              <a:rPr sz="2750" spc="10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of the </a:t>
            </a:r>
            <a:r>
              <a:rPr sz="2750" spc="60" dirty="0">
                <a:solidFill>
                  <a:srgbClr val="323332"/>
                </a:solidFill>
                <a:latin typeface="Arial"/>
                <a:cs typeface="Arial"/>
              </a:rPr>
              <a:t>corresponding</a:t>
            </a:r>
            <a:r>
              <a:rPr sz="2750" spc="-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55" dirty="0">
                <a:solidFill>
                  <a:srgbClr val="323332"/>
                </a:solidFill>
                <a:latin typeface="Arial"/>
                <a:cs typeface="Arial"/>
              </a:rPr>
              <a:t>type  </a:t>
            </a:r>
            <a:r>
              <a:rPr sz="2750" spc="20" dirty="0">
                <a:solidFill>
                  <a:srgbClr val="323332"/>
                </a:solidFill>
                <a:latin typeface="Arial"/>
                <a:cs typeface="Arial"/>
              </a:rPr>
              <a:t>on </a:t>
            </a:r>
            <a:r>
              <a:rPr sz="2750" spc="15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2750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50" spc="80" dirty="0">
                <a:solidFill>
                  <a:srgbClr val="323332"/>
                </a:solidFill>
                <a:latin typeface="Arial"/>
                <a:cs typeface="Arial"/>
              </a:rPr>
              <a:t>page.</a:t>
            </a:r>
            <a:endParaRPr sz="27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165100"/>
            <a:ext cx="10744200" cy="203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5" dirty="0"/>
              <a:t>4. </a:t>
            </a:r>
            <a:r>
              <a:rPr sz="6700" spc="60" dirty="0"/>
              <a:t>Finding </a:t>
            </a:r>
            <a:r>
              <a:rPr sz="6700" spc="-80" dirty="0"/>
              <a:t>HTML </a:t>
            </a:r>
            <a:r>
              <a:rPr sz="6700" spc="-40" dirty="0"/>
              <a:t>Elements  </a:t>
            </a:r>
            <a:r>
              <a:rPr sz="6700" spc="190" dirty="0"/>
              <a:t>by </a:t>
            </a:r>
            <a:r>
              <a:rPr sz="6700" spc="-80" dirty="0"/>
              <a:t>HTML </a:t>
            </a:r>
            <a:r>
              <a:rPr sz="6700" spc="130" dirty="0"/>
              <a:t>Object</a:t>
            </a:r>
            <a:r>
              <a:rPr sz="6700" spc="-135" dirty="0"/>
              <a:t> </a:t>
            </a:r>
            <a:r>
              <a:rPr sz="6700" spc="40" dirty="0"/>
              <a:t>Collections</a:t>
            </a:r>
            <a:endParaRPr sz="67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19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1003300" y="2355850"/>
            <a:ext cx="9369425" cy="6800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50" spc="55" dirty="0">
                <a:latin typeface="Arial"/>
                <a:cs typeface="Arial"/>
              </a:rPr>
              <a:t>&lt;html&gt;</a:t>
            </a:r>
            <a:endParaRPr sz="2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</a:pPr>
            <a:r>
              <a:rPr sz="2150" spc="95" dirty="0">
                <a:latin typeface="Arial"/>
                <a:cs typeface="Arial"/>
              </a:rPr>
              <a:t>&lt;body&gt;</a:t>
            </a:r>
            <a:endParaRPr sz="2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</a:pPr>
            <a:r>
              <a:rPr sz="2150" spc="85" dirty="0">
                <a:latin typeface="Arial"/>
                <a:cs typeface="Arial"/>
              </a:rPr>
              <a:t>&lt;a </a:t>
            </a:r>
            <a:r>
              <a:rPr sz="2150" spc="30" dirty="0">
                <a:latin typeface="Arial"/>
                <a:cs typeface="Arial"/>
              </a:rPr>
              <a:t>name=“html”&gt;HTML</a:t>
            </a:r>
            <a:r>
              <a:rPr sz="2150" spc="-75" dirty="0">
                <a:latin typeface="Arial"/>
                <a:cs typeface="Arial"/>
              </a:rPr>
              <a:t> </a:t>
            </a:r>
            <a:r>
              <a:rPr sz="2150" spc="30" dirty="0">
                <a:latin typeface="Arial"/>
                <a:cs typeface="Arial"/>
              </a:rPr>
              <a:t>Tutorial&lt;/a&gt;&lt;br&gt;</a:t>
            </a:r>
            <a:endParaRPr sz="2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</a:pPr>
            <a:r>
              <a:rPr sz="2150" spc="85" dirty="0">
                <a:latin typeface="Arial"/>
                <a:cs typeface="Arial"/>
              </a:rPr>
              <a:t>&lt;a </a:t>
            </a:r>
            <a:r>
              <a:rPr sz="2150" spc="-5" dirty="0">
                <a:latin typeface="Arial"/>
                <a:cs typeface="Arial"/>
              </a:rPr>
              <a:t>name="css"&gt;CSS</a:t>
            </a:r>
            <a:r>
              <a:rPr sz="2150" spc="-110" dirty="0">
                <a:latin typeface="Arial"/>
                <a:cs typeface="Arial"/>
              </a:rPr>
              <a:t> </a:t>
            </a:r>
            <a:r>
              <a:rPr sz="2150" spc="30" dirty="0">
                <a:latin typeface="Arial"/>
                <a:cs typeface="Arial"/>
              </a:rPr>
              <a:t>Tutorial&lt;/a&gt;&lt;br&gt;</a:t>
            </a:r>
            <a:endParaRPr sz="2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</a:pPr>
            <a:r>
              <a:rPr sz="2150" spc="85" dirty="0">
                <a:latin typeface="Arial"/>
                <a:cs typeface="Arial"/>
              </a:rPr>
              <a:t>&lt;a </a:t>
            </a:r>
            <a:r>
              <a:rPr sz="2150" spc="-5" dirty="0">
                <a:latin typeface="Arial"/>
                <a:cs typeface="Arial"/>
              </a:rPr>
              <a:t>name="xml"&gt;XML</a:t>
            </a:r>
            <a:r>
              <a:rPr sz="2150" spc="-110" dirty="0">
                <a:latin typeface="Arial"/>
                <a:cs typeface="Arial"/>
              </a:rPr>
              <a:t> </a:t>
            </a:r>
            <a:r>
              <a:rPr sz="2150" spc="30" dirty="0">
                <a:latin typeface="Arial"/>
                <a:cs typeface="Arial"/>
              </a:rPr>
              <a:t>Tutorial&lt;/a&gt;&lt;br&gt;</a:t>
            </a:r>
            <a:endParaRPr sz="2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</a:pPr>
            <a:r>
              <a:rPr sz="2150" spc="145" dirty="0">
                <a:latin typeface="Arial"/>
                <a:cs typeface="Arial"/>
              </a:rPr>
              <a:t>&lt;p</a:t>
            </a:r>
            <a:r>
              <a:rPr sz="2150" spc="-50" dirty="0">
                <a:latin typeface="Arial"/>
                <a:cs typeface="Arial"/>
              </a:rPr>
              <a:t> </a:t>
            </a:r>
            <a:r>
              <a:rPr sz="2150" spc="50" dirty="0">
                <a:latin typeface="Arial"/>
                <a:cs typeface="Arial"/>
              </a:rPr>
              <a:t>id="demo"&gt;&lt;/p&gt;</a:t>
            </a:r>
            <a:endParaRPr sz="2150">
              <a:latin typeface="Arial"/>
              <a:cs typeface="Arial"/>
            </a:endParaRPr>
          </a:p>
          <a:p>
            <a:pPr marL="393700" marR="2992755" indent="-76835">
              <a:lnSpc>
                <a:spcPct val="178300"/>
              </a:lnSpc>
            </a:pPr>
            <a:r>
              <a:rPr sz="2150" spc="75" dirty="0">
                <a:latin typeface="Arial"/>
                <a:cs typeface="Arial"/>
              </a:rPr>
              <a:t>&lt;script&gt;  </a:t>
            </a:r>
            <a:r>
              <a:rPr sz="2150" spc="5" dirty="0">
                <a:latin typeface="Arial"/>
                <a:cs typeface="Arial"/>
              </a:rPr>
              <a:t>document.getElementById("demo").innerHTML</a:t>
            </a:r>
            <a:r>
              <a:rPr sz="2150" spc="-80" dirty="0">
                <a:latin typeface="Arial"/>
                <a:cs typeface="Arial"/>
              </a:rPr>
              <a:t> </a:t>
            </a:r>
            <a:r>
              <a:rPr sz="2150" spc="170" dirty="0">
                <a:latin typeface="Arial"/>
                <a:cs typeface="Arial"/>
              </a:rPr>
              <a:t>=</a:t>
            </a:r>
            <a:endParaRPr sz="2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Times New Roman"/>
              <a:cs typeface="Times New Roman"/>
            </a:endParaRPr>
          </a:p>
          <a:p>
            <a:pPr marL="393700">
              <a:lnSpc>
                <a:spcPct val="100000"/>
              </a:lnSpc>
            </a:pPr>
            <a:r>
              <a:rPr sz="2150" spc="-70" dirty="0">
                <a:latin typeface="Arial"/>
                <a:cs typeface="Arial"/>
              </a:rPr>
              <a:t>"The </a:t>
            </a:r>
            <a:r>
              <a:rPr sz="2150" spc="20" dirty="0">
                <a:latin typeface="Arial"/>
                <a:cs typeface="Arial"/>
              </a:rPr>
              <a:t>content </a:t>
            </a:r>
            <a:r>
              <a:rPr sz="2150" dirty="0">
                <a:latin typeface="Arial"/>
                <a:cs typeface="Arial"/>
              </a:rPr>
              <a:t>of the first </a:t>
            </a:r>
            <a:r>
              <a:rPr sz="2150" spc="25" dirty="0">
                <a:latin typeface="Arial"/>
                <a:cs typeface="Arial"/>
              </a:rPr>
              <a:t>anchor </a:t>
            </a:r>
            <a:r>
              <a:rPr sz="2150" dirty="0">
                <a:latin typeface="Arial"/>
                <a:cs typeface="Arial"/>
              </a:rPr>
              <a:t>is: </a:t>
            </a:r>
            <a:r>
              <a:rPr sz="2150" spc="-165" dirty="0">
                <a:latin typeface="Arial"/>
                <a:cs typeface="Arial"/>
              </a:rPr>
              <a:t>" </a:t>
            </a:r>
            <a:r>
              <a:rPr sz="2150" spc="170" dirty="0">
                <a:latin typeface="Arial"/>
                <a:cs typeface="Arial"/>
              </a:rPr>
              <a:t>+</a:t>
            </a:r>
            <a:r>
              <a:rPr sz="2150" spc="175" dirty="0">
                <a:latin typeface="Arial"/>
                <a:cs typeface="Arial"/>
              </a:rPr>
              <a:t> </a:t>
            </a:r>
            <a:r>
              <a:rPr sz="2150" b="1" spc="5" dirty="0">
                <a:latin typeface="Arial"/>
                <a:cs typeface="Arial"/>
              </a:rPr>
              <a:t>document.anchors[0].innerHTML;</a:t>
            </a:r>
            <a:endParaRPr sz="2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Times New Roman"/>
              <a:cs typeface="Times New Roman"/>
            </a:endParaRPr>
          </a:p>
          <a:p>
            <a:pPr marR="7753984" algn="ctr">
              <a:lnSpc>
                <a:spcPct val="100000"/>
              </a:lnSpc>
            </a:pPr>
            <a:r>
              <a:rPr sz="2150" spc="65" dirty="0">
                <a:latin typeface="Arial"/>
                <a:cs typeface="Arial"/>
              </a:rPr>
              <a:t>&lt;/script&gt;</a:t>
            </a:r>
            <a:endParaRPr sz="2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150" spc="85" dirty="0">
                <a:latin typeface="Arial"/>
                <a:cs typeface="Arial"/>
              </a:rPr>
              <a:t>&lt;/body&gt;</a:t>
            </a:r>
            <a:endParaRPr sz="2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150" spc="50" dirty="0">
                <a:latin typeface="Arial"/>
                <a:cs typeface="Arial"/>
              </a:rPr>
              <a:t>&lt;/html&gt;</a:t>
            </a:r>
            <a:endParaRPr sz="21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304927"/>
            <a:ext cx="10933430" cy="170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499"/>
              </a:lnSpc>
            </a:pPr>
            <a:r>
              <a:rPr sz="5500" spc="5" dirty="0"/>
              <a:t>4. </a:t>
            </a:r>
            <a:r>
              <a:rPr sz="5500" spc="50" dirty="0"/>
              <a:t>Finding </a:t>
            </a:r>
            <a:r>
              <a:rPr sz="5500" spc="-65" dirty="0"/>
              <a:t>HTML </a:t>
            </a:r>
            <a:r>
              <a:rPr sz="5500" spc="-30" dirty="0"/>
              <a:t>Elements </a:t>
            </a:r>
            <a:r>
              <a:rPr sz="5500" spc="160" dirty="0"/>
              <a:t>by  </a:t>
            </a:r>
            <a:r>
              <a:rPr sz="5500" spc="-65" dirty="0"/>
              <a:t>HTML </a:t>
            </a:r>
            <a:r>
              <a:rPr sz="5500" spc="110" dirty="0"/>
              <a:t>Object</a:t>
            </a:r>
            <a:r>
              <a:rPr sz="5500" spc="70" dirty="0"/>
              <a:t> </a:t>
            </a:r>
            <a:r>
              <a:rPr sz="5500" spc="5" dirty="0"/>
              <a:t>Collections–Example</a:t>
            </a:r>
            <a:endParaRPr sz="55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30250" rIns="0" bIns="0" rtlCol="0">
            <a:spAutoFit/>
          </a:bodyPr>
          <a:lstStyle/>
          <a:p>
            <a:pPr marL="190500">
              <a:lnSpc>
                <a:spcPct val="100000"/>
              </a:lnSpc>
            </a:pPr>
            <a:r>
              <a:rPr sz="7450" spc="-5" dirty="0"/>
              <a:t>Outlines of </a:t>
            </a:r>
            <a:r>
              <a:rPr sz="7450" spc="-30" dirty="0"/>
              <a:t>today’s</a:t>
            </a:r>
            <a:r>
              <a:rPr sz="7450" spc="-75" dirty="0"/>
              <a:t> </a:t>
            </a:r>
            <a:r>
              <a:rPr sz="7450" spc="35" dirty="0"/>
              <a:t>lecture</a:t>
            </a:r>
            <a:endParaRPr sz="7450"/>
          </a:p>
        </p:txBody>
      </p:sp>
      <p:sp>
        <p:nvSpPr>
          <p:cNvPr id="3" name="object 3"/>
          <p:cNvSpPr txBox="1"/>
          <p:nvPr/>
        </p:nvSpPr>
        <p:spPr>
          <a:xfrm>
            <a:off x="1054100" y="39787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98600" y="3911600"/>
            <a:ext cx="278638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80" dirty="0">
                <a:latin typeface="Arial"/>
                <a:cs typeface="Arial"/>
              </a:rPr>
              <a:t>What’s</a:t>
            </a:r>
            <a:r>
              <a:rPr sz="3600" spc="-75" dirty="0">
                <a:latin typeface="Arial"/>
                <a:cs typeface="Arial"/>
              </a:rPr>
              <a:t> </a:t>
            </a:r>
            <a:r>
              <a:rPr sz="3600" spc="-55" dirty="0">
                <a:latin typeface="Arial"/>
                <a:cs typeface="Arial"/>
              </a:rPr>
              <a:t>DOM?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4100" y="50582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98600" y="4991100"/>
            <a:ext cx="922401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latin typeface="Arial"/>
                <a:cs typeface="Arial"/>
              </a:rPr>
              <a:t>How </a:t>
            </a:r>
            <a:r>
              <a:rPr sz="3600" dirty="0">
                <a:latin typeface="Arial"/>
                <a:cs typeface="Arial"/>
              </a:rPr>
              <a:t>to </a:t>
            </a:r>
            <a:r>
              <a:rPr sz="3600" spc="45" dirty="0">
                <a:latin typeface="Arial"/>
                <a:cs typeface="Arial"/>
              </a:rPr>
              <a:t>find </a:t>
            </a:r>
            <a:r>
              <a:rPr sz="3600" spc="-50" dirty="0">
                <a:latin typeface="Arial"/>
                <a:cs typeface="Arial"/>
              </a:rPr>
              <a:t>HTML </a:t>
            </a:r>
            <a:r>
              <a:rPr sz="3600" spc="-5" dirty="0">
                <a:latin typeface="Arial"/>
                <a:cs typeface="Arial"/>
              </a:rPr>
              <a:t>elements in </a:t>
            </a:r>
            <a:r>
              <a:rPr sz="3600" dirty="0">
                <a:latin typeface="Arial"/>
                <a:cs typeface="Arial"/>
              </a:rPr>
              <a:t>the</a:t>
            </a:r>
            <a:r>
              <a:rPr sz="3600" spc="35" dirty="0">
                <a:latin typeface="Arial"/>
                <a:cs typeface="Arial"/>
              </a:rPr>
              <a:t> </a:t>
            </a:r>
            <a:r>
              <a:rPr sz="3600" spc="40" dirty="0">
                <a:latin typeface="Arial"/>
                <a:cs typeface="Arial"/>
              </a:rPr>
              <a:t>document.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54100" y="61377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98600" y="6090920"/>
            <a:ext cx="10191115" cy="1101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300"/>
              </a:lnSpc>
            </a:pPr>
            <a:r>
              <a:rPr sz="3600" spc="-5" dirty="0">
                <a:latin typeface="Arial"/>
                <a:cs typeface="Arial"/>
              </a:rPr>
              <a:t>How </a:t>
            </a:r>
            <a:r>
              <a:rPr sz="3600" dirty="0">
                <a:latin typeface="Arial"/>
                <a:cs typeface="Arial"/>
              </a:rPr>
              <a:t>to </a:t>
            </a:r>
            <a:r>
              <a:rPr sz="3600" spc="65" dirty="0">
                <a:latin typeface="Arial"/>
                <a:cs typeface="Arial"/>
              </a:rPr>
              <a:t>change </a:t>
            </a:r>
            <a:r>
              <a:rPr sz="3600" dirty="0">
                <a:latin typeface="Arial"/>
                <a:cs typeface="Arial"/>
              </a:rPr>
              <a:t>the </a:t>
            </a:r>
            <a:r>
              <a:rPr sz="3600" spc="25" dirty="0">
                <a:latin typeface="Arial"/>
                <a:cs typeface="Arial"/>
              </a:rPr>
              <a:t>content, </a:t>
            </a:r>
            <a:r>
              <a:rPr sz="3600" spc="15" dirty="0">
                <a:latin typeface="Arial"/>
                <a:cs typeface="Arial"/>
              </a:rPr>
              <a:t>attributes </a:t>
            </a:r>
            <a:r>
              <a:rPr sz="3600" spc="65" dirty="0">
                <a:latin typeface="Arial"/>
                <a:cs typeface="Arial"/>
              </a:rPr>
              <a:t>and </a:t>
            </a:r>
            <a:r>
              <a:rPr sz="3600" dirty="0">
                <a:latin typeface="Arial"/>
                <a:cs typeface="Arial"/>
              </a:rPr>
              <a:t>style</a:t>
            </a:r>
            <a:r>
              <a:rPr sz="3600" spc="-20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of  </a:t>
            </a:r>
            <a:r>
              <a:rPr sz="3600" spc="-50" dirty="0">
                <a:latin typeface="Arial"/>
                <a:cs typeface="Arial"/>
              </a:rPr>
              <a:t>HTML</a:t>
            </a:r>
            <a:r>
              <a:rPr sz="3600" spc="-6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elements.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20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27050" rIns="0" bIns="0" rtlCol="0">
            <a:spAutoFit/>
          </a:bodyPr>
          <a:lstStyle/>
          <a:p>
            <a:pPr marL="419100">
              <a:lnSpc>
                <a:spcPct val="100000"/>
              </a:lnSpc>
            </a:pPr>
            <a:r>
              <a:rPr sz="7750" spc="110" dirty="0"/>
              <a:t>Changing </a:t>
            </a:r>
            <a:r>
              <a:rPr sz="7750" spc="-105" dirty="0"/>
              <a:t>HTML</a:t>
            </a:r>
            <a:r>
              <a:rPr sz="7750" spc="-155" dirty="0"/>
              <a:t> </a:t>
            </a:r>
            <a:r>
              <a:rPr sz="7750" dirty="0"/>
              <a:t>Content</a:t>
            </a:r>
            <a:endParaRPr sz="7750"/>
          </a:p>
        </p:txBody>
      </p:sp>
      <p:sp>
        <p:nvSpPr>
          <p:cNvPr id="3" name="object 3"/>
          <p:cNvSpPr txBox="1"/>
          <p:nvPr/>
        </p:nvSpPr>
        <p:spPr>
          <a:xfrm>
            <a:off x="990600" y="2597150"/>
            <a:ext cx="10063480" cy="6069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0" indent="-177800">
              <a:lnSpc>
                <a:spcPts val="2810"/>
              </a:lnSpc>
              <a:buChar char="•"/>
              <a:tabLst>
                <a:tab pos="190500" algn="l"/>
              </a:tabLst>
            </a:pP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easiest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way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to modify the content of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an HTML element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using</a:t>
            </a:r>
            <a:r>
              <a:rPr sz="2350" spc="-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endParaRPr sz="2350">
              <a:latin typeface="Arial"/>
              <a:cs typeface="Arial"/>
            </a:endParaRPr>
          </a:p>
          <a:p>
            <a:pPr marL="190500">
              <a:lnSpc>
                <a:spcPts val="2810"/>
              </a:lnSpc>
            </a:pPr>
            <a:r>
              <a:rPr sz="2350" b="1" spc="10" dirty="0">
                <a:solidFill>
                  <a:srgbClr val="323332"/>
                </a:solidFill>
                <a:latin typeface="Arial"/>
                <a:cs typeface="Arial"/>
              </a:rPr>
              <a:t>innerHTML</a:t>
            </a:r>
            <a:r>
              <a:rPr sz="2350" b="1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-15" dirty="0">
                <a:solidFill>
                  <a:srgbClr val="323332"/>
                </a:solidFill>
                <a:latin typeface="Arial"/>
                <a:cs typeface="Arial"/>
              </a:rPr>
              <a:t>property.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Times New Roman"/>
              <a:cs typeface="Times New Roman"/>
            </a:endParaRPr>
          </a:p>
          <a:p>
            <a:pPr marL="190500" marR="283210" indent="-177800">
              <a:lnSpc>
                <a:spcPts val="2800"/>
              </a:lnSpc>
              <a:buChar char="•"/>
              <a:tabLst>
                <a:tab pos="190500" algn="l"/>
              </a:tabLst>
            </a:pPr>
            <a:r>
              <a:rPr sz="2350" dirty="0">
                <a:solidFill>
                  <a:srgbClr val="323332"/>
                </a:solidFill>
                <a:latin typeface="Arial"/>
                <a:cs typeface="Arial"/>
              </a:rPr>
              <a:t>Write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the script that will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change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the content of the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&lt;p&gt; element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“Good  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Morning!”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ts val="2810"/>
              </a:lnSpc>
            </a:pPr>
            <a:r>
              <a:rPr sz="2350" spc="1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50" spc="10" dirty="0">
                <a:solidFill>
                  <a:srgbClr val="A52A2A"/>
                </a:solidFill>
                <a:latin typeface="Arial"/>
                <a:cs typeface="Arial"/>
              </a:rPr>
              <a:t>html</a:t>
            </a:r>
            <a:r>
              <a:rPr sz="2350" spc="1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50">
              <a:latin typeface="Arial"/>
              <a:cs typeface="Arial"/>
            </a:endParaRPr>
          </a:p>
          <a:p>
            <a:pPr marL="263525">
              <a:lnSpc>
                <a:spcPts val="2810"/>
              </a:lnSpc>
            </a:pPr>
            <a:r>
              <a:rPr sz="2350" spc="1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50" spc="10" dirty="0">
                <a:solidFill>
                  <a:srgbClr val="A52A2A"/>
                </a:solidFill>
                <a:latin typeface="Arial"/>
                <a:cs typeface="Arial"/>
              </a:rPr>
              <a:t>body</a:t>
            </a:r>
            <a:r>
              <a:rPr sz="2350" spc="1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430530">
              <a:lnSpc>
                <a:spcPct val="100000"/>
              </a:lnSpc>
            </a:pPr>
            <a:r>
              <a:rPr sz="2350" spc="1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50" spc="10" dirty="0">
                <a:solidFill>
                  <a:srgbClr val="A52A2A"/>
                </a:solidFill>
                <a:latin typeface="Arial"/>
                <a:cs typeface="Arial"/>
              </a:rPr>
              <a:t>p </a:t>
            </a:r>
            <a:r>
              <a:rPr sz="2350" spc="5" dirty="0">
                <a:solidFill>
                  <a:srgbClr val="DC213C"/>
                </a:solidFill>
                <a:latin typeface="Arial"/>
                <a:cs typeface="Arial"/>
              </a:rPr>
              <a:t>id=</a:t>
            </a:r>
            <a:r>
              <a:rPr sz="2350" spc="5" dirty="0">
                <a:solidFill>
                  <a:srgbClr val="0327CD"/>
                </a:solidFill>
                <a:latin typeface="Arial"/>
                <a:cs typeface="Arial"/>
              </a:rPr>
              <a:t>"p1"</a:t>
            </a:r>
            <a:r>
              <a:rPr sz="2350" spc="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2350" spc="5" dirty="0">
                <a:solidFill>
                  <a:srgbClr val="323332"/>
                </a:solidFill>
                <a:latin typeface="Arial"/>
                <a:cs typeface="Arial"/>
              </a:rPr>
              <a:t>Hello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dirty="0">
                <a:solidFill>
                  <a:srgbClr val="323332"/>
                </a:solidFill>
                <a:latin typeface="Arial"/>
                <a:cs typeface="Arial"/>
              </a:rPr>
              <a:t>World!</a:t>
            </a:r>
            <a:r>
              <a:rPr sz="235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50" dirty="0">
                <a:solidFill>
                  <a:srgbClr val="A52A2A"/>
                </a:solidFill>
                <a:latin typeface="Arial"/>
                <a:cs typeface="Arial"/>
              </a:rPr>
              <a:t>/p</a:t>
            </a:r>
            <a:r>
              <a:rPr sz="235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430530">
              <a:lnSpc>
                <a:spcPts val="2810"/>
              </a:lnSpc>
            </a:pPr>
            <a:r>
              <a:rPr sz="2350" spc="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50" spc="5" dirty="0">
                <a:solidFill>
                  <a:srgbClr val="A52A2A"/>
                </a:solidFill>
                <a:latin typeface="Arial"/>
                <a:cs typeface="Arial"/>
              </a:rPr>
              <a:t>script</a:t>
            </a:r>
            <a:r>
              <a:rPr sz="2350" spc="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50">
              <a:latin typeface="Arial"/>
              <a:cs typeface="Arial"/>
            </a:endParaRPr>
          </a:p>
          <a:p>
            <a:pPr marR="8357234" algn="ctr">
              <a:lnSpc>
                <a:spcPts val="2800"/>
              </a:lnSpc>
            </a:pPr>
            <a:r>
              <a:rPr sz="2350" spc="10" dirty="0">
                <a:solidFill>
                  <a:srgbClr val="0433FF"/>
                </a:solidFill>
                <a:latin typeface="Arial"/>
                <a:cs typeface="Arial"/>
              </a:rPr>
              <a:t>?</a:t>
            </a:r>
            <a:endParaRPr sz="2350">
              <a:latin typeface="Arial"/>
              <a:cs typeface="Arial"/>
            </a:endParaRPr>
          </a:p>
          <a:p>
            <a:pPr marL="430530">
              <a:lnSpc>
                <a:spcPts val="2810"/>
              </a:lnSpc>
            </a:pPr>
            <a:r>
              <a:rPr sz="2350" spc="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50" spc="5" dirty="0">
                <a:solidFill>
                  <a:srgbClr val="A52A2A"/>
                </a:solidFill>
                <a:latin typeface="Arial"/>
                <a:cs typeface="Arial"/>
              </a:rPr>
              <a:t>/script</a:t>
            </a:r>
            <a:r>
              <a:rPr sz="2350" spc="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R="8440420" algn="ctr">
              <a:lnSpc>
                <a:spcPts val="2810"/>
              </a:lnSpc>
            </a:pPr>
            <a:r>
              <a:rPr sz="2350" spc="1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50" spc="10" dirty="0">
                <a:solidFill>
                  <a:srgbClr val="A52A2A"/>
                </a:solidFill>
                <a:latin typeface="Arial"/>
                <a:cs typeface="Arial"/>
              </a:rPr>
              <a:t>/body</a:t>
            </a:r>
            <a:r>
              <a:rPr sz="2350" spc="1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50">
              <a:latin typeface="Arial"/>
              <a:cs typeface="Arial"/>
            </a:endParaRPr>
          </a:p>
          <a:p>
            <a:pPr marL="12700">
              <a:lnSpc>
                <a:spcPts val="2810"/>
              </a:lnSpc>
            </a:pPr>
            <a:r>
              <a:rPr sz="2350" spc="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50" spc="5" dirty="0">
                <a:solidFill>
                  <a:srgbClr val="A52A2A"/>
                </a:solidFill>
                <a:latin typeface="Arial"/>
                <a:cs typeface="Arial"/>
              </a:rPr>
              <a:t>/html</a:t>
            </a:r>
            <a:r>
              <a:rPr sz="2350" spc="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21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774700" y="2844800"/>
            <a:ext cx="11106150" cy="65951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500" b="1" spc="-9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change the value of an HTML attribute, use this</a:t>
            </a:r>
            <a:r>
              <a:rPr sz="2500" b="1" spc="-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syntax: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b="1" spc="-5" dirty="0">
                <a:solidFill>
                  <a:srgbClr val="861001"/>
                </a:solidFill>
                <a:latin typeface="Arial"/>
                <a:cs typeface="Arial"/>
              </a:rPr>
              <a:t>document.getElementById(id).attribute=new</a:t>
            </a:r>
            <a:r>
              <a:rPr sz="2800" b="1" spc="6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861001"/>
                </a:solidFill>
                <a:latin typeface="Arial"/>
                <a:cs typeface="Arial"/>
              </a:rPr>
              <a:t>value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12700" marR="5080">
              <a:lnSpc>
                <a:spcPct val="101400"/>
              </a:lnSpc>
              <a:spcBef>
                <a:spcPts val="5"/>
              </a:spcBef>
            </a:pPr>
            <a:r>
              <a:rPr sz="2300" b="1" spc="-10" dirty="0">
                <a:solidFill>
                  <a:srgbClr val="323332"/>
                </a:solidFill>
                <a:latin typeface="Arial"/>
                <a:cs typeface="Arial"/>
              </a:rPr>
              <a:t>Write </a:t>
            </a:r>
            <a:r>
              <a:rPr sz="2300" b="1" dirty="0">
                <a:solidFill>
                  <a:srgbClr val="323332"/>
                </a:solidFill>
                <a:latin typeface="Arial"/>
                <a:cs typeface="Arial"/>
              </a:rPr>
              <a:t>a script that changes the value of the src attribute of the &lt;img&gt; element</a:t>
            </a:r>
            <a:r>
              <a:rPr sz="2300" b="1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323332"/>
                </a:solidFill>
                <a:latin typeface="Arial"/>
                <a:cs typeface="Arial"/>
              </a:rPr>
              <a:t>to  “image1.gif”: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300" spc="-2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-25" dirty="0">
                <a:solidFill>
                  <a:srgbClr val="A52A2A"/>
                </a:solidFill>
                <a:latin typeface="Arial"/>
                <a:cs typeface="Arial"/>
              </a:rPr>
              <a:t>!DOCTYPE</a:t>
            </a:r>
            <a:r>
              <a:rPr sz="2300" spc="-9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300" spc="35" dirty="0">
                <a:solidFill>
                  <a:srgbClr val="DC213C"/>
                </a:solidFill>
                <a:latin typeface="Arial"/>
                <a:cs typeface="Arial"/>
              </a:rPr>
              <a:t>html</a:t>
            </a:r>
            <a:r>
              <a:rPr sz="2300" spc="3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 marL="337185">
              <a:lnSpc>
                <a:spcPct val="100000"/>
              </a:lnSpc>
              <a:spcBef>
                <a:spcPts val="40"/>
              </a:spcBef>
            </a:pPr>
            <a:r>
              <a:rPr sz="2300" spc="5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55" dirty="0">
                <a:solidFill>
                  <a:srgbClr val="A52A2A"/>
                </a:solidFill>
                <a:latin typeface="Arial"/>
                <a:cs typeface="Arial"/>
              </a:rPr>
              <a:t>html</a:t>
            </a:r>
            <a:r>
              <a:rPr sz="2300" spc="5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 marR="8559800" algn="ctr">
              <a:lnSpc>
                <a:spcPct val="100000"/>
              </a:lnSpc>
              <a:spcBef>
                <a:spcPts val="40"/>
              </a:spcBef>
            </a:pPr>
            <a:r>
              <a:rPr sz="2300" spc="10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100" dirty="0">
                <a:solidFill>
                  <a:srgbClr val="A52A2A"/>
                </a:solidFill>
                <a:latin typeface="Arial"/>
                <a:cs typeface="Arial"/>
              </a:rPr>
              <a:t>body</a:t>
            </a:r>
            <a:r>
              <a:rPr sz="2300" spc="10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905510">
              <a:lnSpc>
                <a:spcPct val="100000"/>
              </a:lnSpc>
            </a:pPr>
            <a:r>
              <a:rPr sz="2300" spc="7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75" dirty="0">
                <a:solidFill>
                  <a:srgbClr val="A52A2A"/>
                </a:solidFill>
                <a:latin typeface="Arial"/>
                <a:cs typeface="Arial"/>
              </a:rPr>
              <a:t>img </a:t>
            </a:r>
            <a:r>
              <a:rPr sz="2300" spc="5" dirty="0">
                <a:solidFill>
                  <a:srgbClr val="DC213C"/>
                </a:solidFill>
                <a:latin typeface="Arial"/>
                <a:cs typeface="Arial"/>
              </a:rPr>
              <a:t>id=</a:t>
            </a:r>
            <a:r>
              <a:rPr sz="2300" spc="5" dirty="0">
                <a:solidFill>
                  <a:srgbClr val="0327CD"/>
                </a:solidFill>
                <a:latin typeface="Arial"/>
                <a:cs typeface="Arial"/>
              </a:rPr>
              <a:t>"myImage"</a:t>
            </a:r>
            <a:r>
              <a:rPr sz="2300" spc="-90" dirty="0">
                <a:solidFill>
                  <a:srgbClr val="0327CD"/>
                </a:solidFill>
                <a:latin typeface="Arial"/>
                <a:cs typeface="Arial"/>
              </a:rPr>
              <a:t> </a:t>
            </a:r>
            <a:r>
              <a:rPr sz="2300" spc="-5" dirty="0">
                <a:solidFill>
                  <a:srgbClr val="DC213C"/>
                </a:solidFill>
                <a:latin typeface="Arial"/>
                <a:cs typeface="Arial"/>
              </a:rPr>
              <a:t>src=</a:t>
            </a:r>
            <a:r>
              <a:rPr sz="2300" spc="-5" dirty="0">
                <a:solidFill>
                  <a:srgbClr val="0327CD"/>
                </a:solidFill>
                <a:latin typeface="Arial"/>
                <a:cs typeface="Arial"/>
              </a:rPr>
              <a:t>"smiley.gif"</a:t>
            </a:r>
            <a:r>
              <a:rPr sz="2300" spc="-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905510">
              <a:lnSpc>
                <a:spcPct val="100000"/>
              </a:lnSpc>
            </a:pPr>
            <a:r>
              <a:rPr sz="2300" spc="7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75" dirty="0">
                <a:solidFill>
                  <a:srgbClr val="A52A2A"/>
                </a:solidFill>
                <a:latin typeface="Arial"/>
                <a:cs typeface="Arial"/>
              </a:rPr>
              <a:t>script</a:t>
            </a:r>
            <a:r>
              <a:rPr sz="2300" spc="7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 marL="986790">
              <a:lnSpc>
                <a:spcPct val="100000"/>
              </a:lnSpc>
              <a:spcBef>
                <a:spcPts val="40"/>
              </a:spcBef>
            </a:pPr>
            <a:r>
              <a:rPr sz="2300" spc="-130" dirty="0">
                <a:latin typeface="Arial"/>
                <a:cs typeface="Arial"/>
              </a:rPr>
              <a:t>?</a:t>
            </a:r>
            <a:endParaRPr sz="2300">
              <a:latin typeface="Arial"/>
              <a:cs typeface="Arial"/>
            </a:endParaRPr>
          </a:p>
          <a:p>
            <a:pPr marL="905510">
              <a:lnSpc>
                <a:spcPct val="100000"/>
              </a:lnSpc>
              <a:spcBef>
                <a:spcPts val="40"/>
              </a:spcBef>
            </a:pPr>
            <a:r>
              <a:rPr sz="2300" spc="6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65" dirty="0">
                <a:solidFill>
                  <a:srgbClr val="A52A2A"/>
                </a:solidFill>
                <a:latin typeface="Arial"/>
                <a:cs typeface="Arial"/>
              </a:rPr>
              <a:t>/script</a:t>
            </a:r>
            <a:r>
              <a:rPr sz="2300" spc="6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742950">
              <a:lnSpc>
                <a:spcPct val="100000"/>
              </a:lnSpc>
            </a:pPr>
            <a:r>
              <a:rPr sz="2300" spc="8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85" dirty="0">
                <a:solidFill>
                  <a:srgbClr val="A52A2A"/>
                </a:solidFill>
                <a:latin typeface="Arial"/>
                <a:cs typeface="Arial"/>
              </a:rPr>
              <a:t>/body</a:t>
            </a:r>
            <a:r>
              <a:rPr sz="2300" spc="8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 marL="337185">
              <a:lnSpc>
                <a:spcPct val="100000"/>
              </a:lnSpc>
              <a:spcBef>
                <a:spcPts val="40"/>
              </a:spcBef>
            </a:pPr>
            <a:r>
              <a:rPr sz="2300" spc="5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50" dirty="0">
                <a:solidFill>
                  <a:srgbClr val="A52A2A"/>
                </a:solidFill>
                <a:latin typeface="Arial"/>
                <a:cs typeface="Arial"/>
              </a:rPr>
              <a:t>/html</a:t>
            </a:r>
            <a:r>
              <a:rPr sz="2300" spc="5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0600" y="520700"/>
            <a:ext cx="9655810" cy="203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100" dirty="0"/>
              <a:t>Changing </a:t>
            </a:r>
            <a:r>
              <a:rPr sz="6700" spc="5" dirty="0"/>
              <a:t>the </a:t>
            </a:r>
            <a:r>
              <a:rPr sz="6700" spc="-140" dirty="0"/>
              <a:t>Value </a:t>
            </a:r>
            <a:r>
              <a:rPr sz="6700" spc="5" dirty="0"/>
              <a:t>of</a:t>
            </a:r>
            <a:r>
              <a:rPr sz="6700" spc="-10" dirty="0"/>
              <a:t> </a:t>
            </a:r>
            <a:r>
              <a:rPr sz="6700" spc="10" dirty="0"/>
              <a:t>an  </a:t>
            </a:r>
            <a:r>
              <a:rPr sz="6700" spc="45" dirty="0"/>
              <a:t>Attribute</a:t>
            </a:r>
            <a:endParaRPr sz="67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22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889000" y="2755900"/>
            <a:ext cx="9775190" cy="66840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b="1" spc="-1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700" b="1" spc="-5" dirty="0">
                <a:solidFill>
                  <a:srgbClr val="323332"/>
                </a:solidFill>
                <a:latin typeface="Arial"/>
                <a:cs typeface="Arial"/>
              </a:rPr>
              <a:t>change the </a:t>
            </a:r>
            <a:r>
              <a:rPr sz="2700" b="1" dirty="0">
                <a:solidFill>
                  <a:srgbClr val="323332"/>
                </a:solidFill>
                <a:latin typeface="Arial"/>
                <a:cs typeface="Arial"/>
              </a:rPr>
              <a:t>style </a:t>
            </a:r>
            <a:r>
              <a:rPr sz="2700" b="1" spc="-5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700" b="1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700" b="1" spc="-5" dirty="0">
                <a:solidFill>
                  <a:srgbClr val="323332"/>
                </a:solidFill>
                <a:latin typeface="Arial"/>
                <a:cs typeface="Arial"/>
              </a:rPr>
              <a:t>HTML element, use this</a:t>
            </a:r>
            <a:r>
              <a:rPr sz="2700" b="1" spc="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323332"/>
                </a:solidFill>
                <a:latin typeface="Arial"/>
                <a:cs typeface="Arial"/>
              </a:rPr>
              <a:t>syntax:</a:t>
            </a:r>
            <a:endParaRPr sz="2700">
              <a:latin typeface="Arial"/>
              <a:cs typeface="Arial"/>
            </a:endParaRPr>
          </a:p>
          <a:p>
            <a:pPr marL="12700" marR="5080">
              <a:lnSpc>
                <a:spcPct val="197500"/>
              </a:lnSpc>
            </a:pPr>
            <a:r>
              <a:rPr sz="2700" b="1" spc="-5" dirty="0">
                <a:solidFill>
                  <a:srgbClr val="861001"/>
                </a:solidFill>
                <a:latin typeface="Arial"/>
                <a:cs typeface="Arial"/>
              </a:rPr>
              <a:t>document.getElementById(id).style.property=new </a:t>
            </a:r>
            <a:r>
              <a:rPr sz="2700" b="1" dirty="0">
                <a:solidFill>
                  <a:srgbClr val="861001"/>
                </a:solidFill>
                <a:latin typeface="Arial"/>
                <a:cs typeface="Arial"/>
              </a:rPr>
              <a:t>style  </a:t>
            </a:r>
            <a:r>
              <a:rPr sz="2700" b="1" spc="-10" dirty="0">
                <a:solidFill>
                  <a:srgbClr val="323332"/>
                </a:solidFill>
                <a:latin typeface="Arial"/>
                <a:cs typeface="Arial"/>
              </a:rPr>
              <a:t>Write </a:t>
            </a:r>
            <a:r>
              <a:rPr sz="2700" b="1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700" b="1" spc="-5" dirty="0">
                <a:solidFill>
                  <a:srgbClr val="323332"/>
                </a:solidFill>
                <a:latin typeface="Arial"/>
                <a:cs typeface="Arial"/>
              </a:rPr>
              <a:t>script that changes the </a:t>
            </a:r>
            <a:r>
              <a:rPr sz="2700" b="1" dirty="0">
                <a:solidFill>
                  <a:srgbClr val="323332"/>
                </a:solidFill>
                <a:latin typeface="Arial"/>
                <a:cs typeface="Arial"/>
              </a:rPr>
              <a:t>text </a:t>
            </a:r>
            <a:r>
              <a:rPr sz="2700" b="1" spc="-5" dirty="0">
                <a:solidFill>
                  <a:srgbClr val="323332"/>
                </a:solidFill>
                <a:latin typeface="Arial"/>
                <a:cs typeface="Arial"/>
              </a:rPr>
              <a:t>color of the &lt;p&gt;</a:t>
            </a:r>
            <a:r>
              <a:rPr sz="2700" b="1" spc="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323332"/>
                </a:solidFill>
                <a:latin typeface="Arial"/>
                <a:cs typeface="Arial"/>
              </a:rPr>
              <a:t>element</a:t>
            </a:r>
            <a:endParaRPr sz="2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300" spc="5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55" dirty="0">
                <a:solidFill>
                  <a:srgbClr val="A52A2A"/>
                </a:solidFill>
                <a:latin typeface="Arial"/>
                <a:cs typeface="Arial"/>
              </a:rPr>
              <a:t>html</a:t>
            </a:r>
            <a:r>
              <a:rPr sz="2300" spc="5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 marR="7879715" algn="ctr">
              <a:lnSpc>
                <a:spcPct val="100000"/>
              </a:lnSpc>
              <a:spcBef>
                <a:spcPts val="40"/>
              </a:spcBef>
            </a:pPr>
            <a:r>
              <a:rPr sz="2300" spc="10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100" dirty="0">
                <a:solidFill>
                  <a:srgbClr val="A52A2A"/>
                </a:solidFill>
                <a:latin typeface="Arial"/>
                <a:cs typeface="Arial"/>
              </a:rPr>
              <a:t>body</a:t>
            </a:r>
            <a:r>
              <a:rPr sz="2300" spc="10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662305">
              <a:lnSpc>
                <a:spcPct val="100000"/>
              </a:lnSpc>
            </a:pPr>
            <a:r>
              <a:rPr sz="2300" spc="15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150" dirty="0">
                <a:solidFill>
                  <a:srgbClr val="A52A2A"/>
                </a:solidFill>
                <a:latin typeface="Arial"/>
                <a:cs typeface="Arial"/>
              </a:rPr>
              <a:t>p </a:t>
            </a:r>
            <a:r>
              <a:rPr sz="2300" spc="15" dirty="0">
                <a:solidFill>
                  <a:srgbClr val="DC213C"/>
                </a:solidFill>
                <a:latin typeface="Arial"/>
                <a:cs typeface="Arial"/>
              </a:rPr>
              <a:t>id=</a:t>
            </a:r>
            <a:r>
              <a:rPr sz="2300" spc="15" dirty="0">
                <a:solidFill>
                  <a:srgbClr val="0327CD"/>
                </a:solidFill>
                <a:latin typeface="Arial"/>
                <a:cs typeface="Arial"/>
              </a:rPr>
              <a:t>"p2"</a:t>
            </a:r>
            <a:r>
              <a:rPr sz="2300" spc="1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2300" spc="15" dirty="0">
                <a:solidFill>
                  <a:srgbClr val="323332"/>
                </a:solidFill>
                <a:latin typeface="Arial"/>
                <a:cs typeface="Arial"/>
              </a:rPr>
              <a:t>Hello</a:t>
            </a:r>
            <a:r>
              <a:rPr sz="2300" spc="-1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00" spc="55" dirty="0">
                <a:solidFill>
                  <a:srgbClr val="323332"/>
                </a:solidFill>
                <a:latin typeface="Arial"/>
                <a:cs typeface="Arial"/>
              </a:rPr>
              <a:t>World!</a:t>
            </a:r>
            <a:r>
              <a:rPr sz="2300" spc="5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55" dirty="0">
                <a:solidFill>
                  <a:srgbClr val="A52A2A"/>
                </a:solidFill>
                <a:latin typeface="Arial"/>
                <a:cs typeface="Arial"/>
              </a:rPr>
              <a:t>/p</a:t>
            </a:r>
            <a:r>
              <a:rPr sz="2300" spc="5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662305">
              <a:lnSpc>
                <a:spcPct val="100000"/>
              </a:lnSpc>
            </a:pPr>
            <a:r>
              <a:rPr sz="2300" spc="7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75" dirty="0">
                <a:solidFill>
                  <a:srgbClr val="A52A2A"/>
                </a:solidFill>
                <a:latin typeface="Arial"/>
                <a:cs typeface="Arial"/>
              </a:rPr>
              <a:t>script</a:t>
            </a:r>
            <a:r>
              <a:rPr sz="2300" spc="7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662305">
              <a:lnSpc>
                <a:spcPct val="100000"/>
              </a:lnSpc>
            </a:pPr>
            <a:r>
              <a:rPr sz="2300" spc="6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65" dirty="0">
                <a:solidFill>
                  <a:srgbClr val="A52A2A"/>
                </a:solidFill>
                <a:latin typeface="Arial"/>
                <a:cs typeface="Arial"/>
              </a:rPr>
              <a:t>/script</a:t>
            </a:r>
            <a:r>
              <a:rPr sz="2300" spc="6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662305">
              <a:lnSpc>
                <a:spcPct val="100000"/>
              </a:lnSpc>
            </a:pPr>
            <a:r>
              <a:rPr sz="2300" spc="5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55" dirty="0">
                <a:solidFill>
                  <a:srgbClr val="A52A2A"/>
                </a:solidFill>
                <a:latin typeface="Arial"/>
                <a:cs typeface="Arial"/>
              </a:rPr>
              <a:t>p</a:t>
            </a:r>
            <a:r>
              <a:rPr sz="2300" spc="5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2300" spc="5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300" spc="40" dirty="0">
                <a:solidFill>
                  <a:srgbClr val="323332"/>
                </a:solidFill>
                <a:latin typeface="Arial"/>
                <a:cs typeface="Arial"/>
              </a:rPr>
              <a:t>paragraph </a:t>
            </a:r>
            <a:r>
              <a:rPr sz="2300" spc="25" dirty="0">
                <a:solidFill>
                  <a:srgbClr val="323332"/>
                </a:solidFill>
                <a:latin typeface="Arial"/>
                <a:cs typeface="Arial"/>
              </a:rPr>
              <a:t>above </a:t>
            </a:r>
            <a:r>
              <a:rPr sz="2300" spc="-5" dirty="0">
                <a:solidFill>
                  <a:srgbClr val="323332"/>
                </a:solidFill>
                <a:latin typeface="Arial"/>
                <a:cs typeface="Arial"/>
              </a:rPr>
              <a:t>was </a:t>
            </a:r>
            <a:r>
              <a:rPr sz="2300" spc="50" dirty="0">
                <a:solidFill>
                  <a:srgbClr val="323332"/>
                </a:solidFill>
                <a:latin typeface="Arial"/>
                <a:cs typeface="Arial"/>
              </a:rPr>
              <a:t>changed </a:t>
            </a:r>
            <a:r>
              <a:rPr sz="2300" spc="60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2300" spc="-5" dirty="0">
                <a:solidFill>
                  <a:srgbClr val="323332"/>
                </a:solidFill>
                <a:latin typeface="Arial"/>
                <a:cs typeface="Arial"/>
              </a:rPr>
              <a:t>a</a:t>
            </a:r>
            <a:r>
              <a:rPr sz="2300" spc="-2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00" spc="65" dirty="0">
                <a:solidFill>
                  <a:srgbClr val="323332"/>
                </a:solidFill>
                <a:latin typeface="Arial"/>
                <a:cs typeface="Arial"/>
              </a:rPr>
              <a:t>script.</a:t>
            </a:r>
            <a:r>
              <a:rPr sz="2300" spc="6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65" dirty="0">
                <a:solidFill>
                  <a:srgbClr val="A52A2A"/>
                </a:solidFill>
                <a:latin typeface="Arial"/>
                <a:cs typeface="Arial"/>
              </a:rPr>
              <a:t>/p</a:t>
            </a:r>
            <a:r>
              <a:rPr sz="2300" spc="6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R="7959725" algn="ctr">
              <a:lnSpc>
                <a:spcPct val="100000"/>
              </a:lnSpc>
            </a:pPr>
            <a:r>
              <a:rPr sz="2300" spc="8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85" dirty="0">
                <a:solidFill>
                  <a:srgbClr val="A52A2A"/>
                </a:solidFill>
                <a:latin typeface="Arial"/>
                <a:cs typeface="Arial"/>
              </a:rPr>
              <a:t>/body</a:t>
            </a:r>
            <a:r>
              <a:rPr sz="2300" spc="8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2300" spc="5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50" dirty="0">
                <a:solidFill>
                  <a:srgbClr val="A52A2A"/>
                </a:solidFill>
                <a:latin typeface="Arial"/>
                <a:cs typeface="Arial"/>
              </a:rPr>
              <a:t>/html</a:t>
            </a:r>
            <a:r>
              <a:rPr sz="2300" spc="5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71500" rIns="0" bIns="0" rtlCol="0">
            <a:spAutoFit/>
          </a:bodyPr>
          <a:lstStyle/>
          <a:p>
            <a:pPr marL="571500">
              <a:lnSpc>
                <a:spcPct val="100000"/>
              </a:lnSpc>
            </a:pPr>
            <a:r>
              <a:rPr spc="105" dirty="0"/>
              <a:t>Changing </a:t>
            </a:r>
            <a:r>
              <a:rPr spc="-114" dirty="0"/>
              <a:t>HTML</a:t>
            </a:r>
            <a:r>
              <a:rPr spc="-160" dirty="0"/>
              <a:t> </a:t>
            </a:r>
            <a:r>
              <a:rPr spc="-90" dirty="0"/>
              <a:t>Style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85800" rIns="0" bIns="0" rtlCol="0">
            <a:spAutoFit/>
          </a:bodyPr>
          <a:lstStyle/>
          <a:p>
            <a:pPr marL="571500">
              <a:lnSpc>
                <a:spcPct val="100000"/>
              </a:lnSpc>
            </a:pPr>
            <a:r>
              <a:rPr spc="-114" dirty="0"/>
              <a:t>Refe</a:t>
            </a:r>
            <a:r>
              <a:rPr spc="-145" dirty="0"/>
              <a:t>r</a:t>
            </a:r>
            <a:r>
              <a:rPr spc="85" dirty="0"/>
              <a:t>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900" y="4838700"/>
            <a:ext cx="10922000" cy="2310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3000" u="heavy" spc="-10" dirty="0">
                <a:solidFill>
                  <a:srgbClr val="232323"/>
                </a:solidFill>
                <a:latin typeface="Arial"/>
                <a:cs typeface="Arial"/>
                <a:hlinkClick r:id="rId2"/>
              </a:rPr>
              <a:t>www.w3schools.com</a:t>
            </a:r>
            <a:endParaRPr sz="300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3000" spc="-5" dirty="0">
                <a:solidFill>
                  <a:srgbClr val="232323"/>
                </a:solidFill>
                <a:latin typeface="Arial"/>
                <a:cs typeface="Arial"/>
              </a:rPr>
              <a:t>Flanagan,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David. JavaScript: </a:t>
            </a:r>
            <a:r>
              <a:rPr sz="3000" spc="-5" dirty="0">
                <a:solidFill>
                  <a:srgbClr val="232323"/>
                </a:solidFill>
                <a:latin typeface="Arial"/>
                <a:cs typeface="Arial"/>
              </a:rPr>
              <a:t>The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definitive guide: </a:t>
            </a:r>
            <a:r>
              <a:rPr sz="3000" spc="-5" dirty="0">
                <a:solidFill>
                  <a:srgbClr val="232323"/>
                </a:solidFill>
                <a:latin typeface="Arial"/>
                <a:cs typeface="Arial"/>
              </a:rPr>
              <a:t>Activate</a:t>
            </a:r>
            <a:r>
              <a:rPr sz="3000" spc="-23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your  web pages. O'Reilly Media, Inc.,</a:t>
            </a:r>
            <a:r>
              <a:rPr sz="3000" spc="-114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spc="-45" dirty="0">
                <a:solidFill>
                  <a:srgbClr val="232323"/>
                </a:solidFill>
                <a:latin typeface="Arial"/>
                <a:cs typeface="Arial"/>
              </a:rPr>
              <a:t>2011.</a:t>
            </a:r>
            <a:endParaRPr sz="3000">
              <a:latin typeface="Arial"/>
              <a:cs typeface="Arial"/>
            </a:endParaRPr>
          </a:p>
          <a:p>
            <a:pPr marL="241300" marR="59182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Deitel &amp; Deitel </a:t>
            </a:r>
            <a:r>
              <a:rPr sz="3000" spc="-35" dirty="0">
                <a:solidFill>
                  <a:srgbClr val="232323"/>
                </a:solidFill>
                <a:latin typeface="Arial"/>
                <a:cs typeface="Arial"/>
              </a:rPr>
              <a:t>(2011).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Internet and </a:t>
            </a:r>
            <a:r>
              <a:rPr sz="3000" i="1" spc="-15" dirty="0">
                <a:solidFill>
                  <a:srgbClr val="232323"/>
                </a:solidFill>
                <a:latin typeface="Arial"/>
                <a:cs typeface="Arial"/>
              </a:rPr>
              <a:t>World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Wide </a:t>
            </a:r>
            <a:r>
              <a:rPr sz="3000" i="1" spc="-20" dirty="0">
                <a:solidFill>
                  <a:srgbClr val="232323"/>
                </a:solidFill>
                <a:latin typeface="Arial"/>
                <a:cs typeface="Arial"/>
              </a:rPr>
              <a:t>Web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How to  Program, 5th Edition, Harvey &amp; Paul Deitel &amp;</a:t>
            </a:r>
            <a:r>
              <a:rPr sz="3000" i="1" spc="-28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Associates.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487054" y="2557533"/>
            <a:ext cx="11831955" cy="4580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6854" marR="906780" indent="-224154">
              <a:lnSpc>
                <a:spcPts val="3590"/>
              </a:lnSpc>
              <a:buChar char="•"/>
              <a:tabLst>
                <a:tab pos="236854" algn="l"/>
              </a:tabLst>
            </a:pPr>
            <a:r>
              <a:rPr sz="3000" b="1" spc="-5" dirty="0">
                <a:solidFill>
                  <a:srgbClr val="861001"/>
                </a:solidFill>
                <a:latin typeface="Arial"/>
                <a:cs typeface="Arial"/>
              </a:rPr>
              <a:t>The </a:t>
            </a:r>
            <a:r>
              <a:rPr sz="3000" b="1" dirty="0">
                <a:solidFill>
                  <a:srgbClr val="861001"/>
                </a:solidFill>
                <a:latin typeface="Arial"/>
                <a:cs typeface="Arial"/>
              </a:rPr>
              <a:t>DOM </a:t>
            </a:r>
            <a:r>
              <a:rPr sz="3000" b="1" spc="-5" dirty="0">
                <a:solidFill>
                  <a:srgbClr val="861001"/>
                </a:solidFill>
                <a:latin typeface="Arial"/>
                <a:cs typeface="Arial"/>
              </a:rPr>
              <a:t>defines </a:t>
            </a:r>
            <a:r>
              <a:rPr sz="3000" b="1" dirty="0">
                <a:solidFill>
                  <a:srgbClr val="861001"/>
                </a:solidFill>
                <a:latin typeface="Arial"/>
                <a:cs typeface="Arial"/>
              </a:rPr>
              <a:t>a </a:t>
            </a:r>
            <a:r>
              <a:rPr sz="3000" b="1" spc="-5" dirty="0">
                <a:solidFill>
                  <a:srgbClr val="861001"/>
                </a:solidFill>
                <a:latin typeface="Arial"/>
                <a:cs typeface="Arial"/>
              </a:rPr>
              <a:t>standard for accessing documents: 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"The W3C Document Object Model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(DOM) is a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platform</a:t>
            </a:r>
            <a:r>
              <a:rPr sz="3000" b="1" spc="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and</a:t>
            </a:r>
            <a:endParaRPr sz="3000">
              <a:latin typeface="Arial"/>
              <a:cs typeface="Arial"/>
            </a:endParaRPr>
          </a:p>
          <a:p>
            <a:pPr marL="236220" marR="5080">
              <a:lnSpc>
                <a:spcPts val="3600"/>
              </a:lnSpc>
            </a:pP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language-neutral interface that allows programs and scripts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to 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dynamically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access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and update the content, structure, and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style 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a</a:t>
            </a:r>
            <a:r>
              <a:rPr sz="3000" b="1" spc="-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document.”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100">
              <a:latin typeface="Times New Roman"/>
              <a:cs typeface="Times New Roman"/>
            </a:endParaRPr>
          </a:p>
          <a:p>
            <a:pPr marL="236854" marR="534670" indent="-224154">
              <a:lnSpc>
                <a:spcPts val="3590"/>
              </a:lnSpc>
              <a:buChar char="•"/>
              <a:tabLst>
                <a:tab pos="236854" algn="l"/>
              </a:tabLst>
            </a:pP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When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a web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page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loaded, the browser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creates a </a:t>
            </a:r>
            <a:r>
              <a:rPr sz="3000" b="1" spc="-5" dirty="0">
                <a:solidFill>
                  <a:srgbClr val="861001"/>
                </a:solidFill>
                <a:latin typeface="Arial"/>
                <a:cs typeface="Arial"/>
              </a:rPr>
              <a:t>D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ocument  </a:t>
            </a:r>
            <a:r>
              <a:rPr sz="3000" b="1" spc="-5" dirty="0">
                <a:solidFill>
                  <a:srgbClr val="861001"/>
                </a:solidFill>
                <a:latin typeface="Arial"/>
                <a:cs typeface="Arial"/>
              </a:rPr>
              <a:t>O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bject </a:t>
            </a:r>
            <a:r>
              <a:rPr sz="3000" b="1" spc="-5" dirty="0">
                <a:solidFill>
                  <a:srgbClr val="861001"/>
                </a:solidFill>
                <a:latin typeface="Arial"/>
                <a:cs typeface="Arial"/>
              </a:rPr>
              <a:t>M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odel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(DOM)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of the</a:t>
            </a:r>
            <a:r>
              <a:rPr sz="3000" b="1" spc="-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page.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•"/>
            </a:pPr>
            <a:endParaRPr sz="3000">
              <a:latin typeface="Times New Roman"/>
              <a:cs typeface="Times New Roman"/>
            </a:endParaRPr>
          </a:p>
          <a:p>
            <a:pPr marL="236854" indent="-224154">
              <a:lnSpc>
                <a:spcPct val="100000"/>
              </a:lnSpc>
              <a:buChar char="•"/>
              <a:tabLst>
                <a:tab pos="236854" algn="l"/>
              </a:tabLst>
            </a:pP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The HTML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DOM is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considered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as a tree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of</a:t>
            </a:r>
            <a:r>
              <a:rPr sz="3000" b="1" spc="-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objects.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9900" rIns="0" bIns="0" rtlCol="0">
            <a:spAutoFit/>
          </a:bodyPr>
          <a:lstStyle/>
          <a:p>
            <a:pPr marL="76200">
              <a:lnSpc>
                <a:spcPct val="100000"/>
              </a:lnSpc>
            </a:pPr>
            <a:r>
              <a:rPr spc="-110" dirty="0"/>
              <a:t>What </a:t>
            </a:r>
            <a:r>
              <a:rPr spc="-5" dirty="0"/>
              <a:t>is</a:t>
            </a:r>
            <a:r>
              <a:rPr spc="25" dirty="0"/>
              <a:t> </a:t>
            </a:r>
            <a:r>
              <a:rPr spc="-114" dirty="0"/>
              <a:t>DOM?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558800" y="2609646"/>
            <a:ext cx="11784965" cy="5377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21970" algn="just">
              <a:lnSpc>
                <a:spcPct val="118100"/>
              </a:lnSpc>
            </a:pPr>
            <a:r>
              <a:rPr sz="3000" spc="-60" dirty="0">
                <a:latin typeface="Arial"/>
                <a:cs typeface="Arial"/>
              </a:rPr>
              <a:t>The </a:t>
            </a:r>
            <a:r>
              <a:rPr sz="3000" b="1" spc="-5" dirty="0">
                <a:latin typeface="Arial"/>
                <a:cs typeface="Arial"/>
              </a:rPr>
              <a:t>Document Object Model</a:t>
            </a:r>
            <a:r>
              <a:rPr sz="3000" spc="-5" dirty="0">
                <a:latin typeface="Arial"/>
                <a:cs typeface="Arial"/>
              </a:rPr>
              <a:t>, or </a:t>
            </a:r>
            <a:r>
              <a:rPr sz="3000" b="1" spc="-5" dirty="0">
                <a:latin typeface="Arial"/>
                <a:cs typeface="Arial"/>
              </a:rPr>
              <a:t>DOM</a:t>
            </a:r>
            <a:r>
              <a:rPr sz="3000" spc="-5" dirty="0">
                <a:latin typeface="Arial"/>
                <a:cs typeface="Arial"/>
              </a:rPr>
              <a:t>, is </a:t>
            </a:r>
            <a:r>
              <a:rPr sz="3000" dirty="0">
                <a:latin typeface="Arial"/>
                <a:cs typeface="Arial"/>
              </a:rPr>
              <a:t>the </a:t>
            </a:r>
            <a:r>
              <a:rPr sz="3000" spc="10" dirty="0">
                <a:latin typeface="Arial"/>
                <a:cs typeface="Arial"/>
              </a:rPr>
              <a:t>fundamental </a:t>
            </a:r>
            <a:r>
              <a:rPr sz="3000" spc="-60" dirty="0">
                <a:latin typeface="Arial"/>
                <a:cs typeface="Arial"/>
              </a:rPr>
              <a:t>API </a:t>
            </a:r>
            <a:r>
              <a:rPr sz="3000" dirty="0">
                <a:latin typeface="Arial"/>
                <a:cs typeface="Arial"/>
              </a:rPr>
              <a:t>for  </a:t>
            </a:r>
            <a:r>
              <a:rPr sz="3000" spc="15" dirty="0">
                <a:latin typeface="Arial"/>
                <a:cs typeface="Arial"/>
              </a:rPr>
              <a:t>representing </a:t>
            </a:r>
            <a:r>
              <a:rPr sz="3000" spc="50" dirty="0">
                <a:latin typeface="Arial"/>
                <a:cs typeface="Arial"/>
              </a:rPr>
              <a:t>and </a:t>
            </a:r>
            <a:r>
              <a:rPr sz="3000" spc="25" dirty="0">
                <a:latin typeface="Arial"/>
                <a:cs typeface="Arial"/>
              </a:rPr>
              <a:t>manipulating </a:t>
            </a:r>
            <a:r>
              <a:rPr sz="3000" dirty="0">
                <a:latin typeface="Arial"/>
                <a:cs typeface="Arial"/>
              </a:rPr>
              <a:t>the </a:t>
            </a:r>
            <a:r>
              <a:rPr sz="3000" spc="20" dirty="0">
                <a:latin typeface="Arial"/>
                <a:cs typeface="Arial"/>
              </a:rPr>
              <a:t>content </a:t>
            </a:r>
            <a:r>
              <a:rPr sz="3000" dirty="0">
                <a:latin typeface="Arial"/>
                <a:cs typeface="Arial"/>
              </a:rPr>
              <a:t>of </a:t>
            </a:r>
            <a:r>
              <a:rPr sz="3000" spc="-45" dirty="0">
                <a:latin typeface="Arial"/>
                <a:cs typeface="Arial"/>
              </a:rPr>
              <a:t>HTML </a:t>
            </a:r>
            <a:r>
              <a:rPr sz="3000" spc="30" dirty="0">
                <a:latin typeface="Arial"/>
                <a:cs typeface="Arial"/>
              </a:rPr>
              <a:t>documents. </a:t>
            </a:r>
            <a:r>
              <a:rPr sz="3000" dirty="0">
                <a:latin typeface="Arial"/>
                <a:cs typeface="Arial"/>
              </a:rPr>
              <a:t>It  </a:t>
            </a:r>
            <a:r>
              <a:rPr sz="3000" spc="20" dirty="0">
                <a:latin typeface="Arial"/>
                <a:cs typeface="Arial"/>
              </a:rPr>
              <a:t>defines: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Times New Roman"/>
              <a:cs typeface="Times New Roman"/>
            </a:endParaRPr>
          </a:p>
          <a:p>
            <a:pPr marL="469900" indent="-3175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00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 as</a:t>
            </a:r>
            <a:r>
              <a:rPr sz="3000" spc="1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objects</a:t>
            </a:r>
            <a:endParaRPr sz="3000">
              <a:latin typeface="Arial"/>
              <a:cs typeface="Arial"/>
            </a:endParaRPr>
          </a:p>
          <a:p>
            <a:pPr marL="469900" indent="-3175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00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properties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</a:t>
            </a:r>
            <a:r>
              <a:rPr sz="3000" spc="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</a:t>
            </a:r>
            <a:endParaRPr sz="3000">
              <a:latin typeface="Arial"/>
              <a:cs typeface="Arial"/>
            </a:endParaRPr>
          </a:p>
          <a:p>
            <a:pPr marL="469900" indent="-3175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00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methods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55" dirty="0">
                <a:solidFill>
                  <a:srgbClr val="323332"/>
                </a:solidFill>
                <a:latin typeface="Arial"/>
                <a:cs typeface="Arial"/>
              </a:rPr>
              <a:t>access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 elements</a:t>
            </a:r>
            <a:endParaRPr sz="3000">
              <a:latin typeface="Arial"/>
              <a:cs typeface="Arial"/>
            </a:endParaRPr>
          </a:p>
          <a:p>
            <a:pPr marL="469900" indent="-3175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00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events for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other </a:t>
            </a: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words: </a:t>
            </a:r>
            <a:r>
              <a:rPr sz="300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DOM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a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standard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how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get,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change, 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add,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delete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</a:t>
            </a:r>
            <a:r>
              <a:rPr sz="3000" spc="-11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elements.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9900" rIns="0" bIns="0" rtlCol="0">
            <a:spAutoFit/>
          </a:bodyPr>
          <a:lstStyle/>
          <a:p>
            <a:pPr marL="76200">
              <a:lnSpc>
                <a:spcPct val="100000"/>
              </a:lnSpc>
            </a:pPr>
            <a:r>
              <a:rPr spc="-110" dirty="0"/>
              <a:t>What </a:t>
            </a:r>
            <a:r>
              <a:rPr spc="-5" dirty="0"/>
              <a:t>is </a:t>
            </a:r>
            <a:r>
              <a:rPr spc="-114" dirty="0"/>
              <a:t>DOM?</a:t>
            </a:r>
            <a:r>
              <a:rPr spc="60" dirty="0"/>
              <a:t> (cont.)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830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spc="-5" dirty="0"/>
              <a:t>Overview </a:t>
            </a:r>
            <a:r>
              <a:rPr dirty="0"/>
              <a:t>of the</a:t>
            </a:r>
            <a:r>
              <a:rPr spc="-60" dirty="0"/>
              <a:t> </a:t>
            </a:r>
            <a:r>
              <a:rPr dirty="0"/>
              <a:t>DOM</a:t>
            </a:r>
          </a:p>
        </p:txBody>
      </p:sp>
      <p:sp>
        <p:nvSpPr>
          <p:cNvPr id="3" name="object 3"/>
          <p:cNvSpPr/>
          <p:nvPr/>
        </p:nvSpPr>
        <p:spPr>
          <a:xfrm>
            <a:off x="230515" y="3535786"/>
            <a:ext cx="1524635" cy="381000"/>
          </a:xfrm>
          <a:custGeom>
            <a:avLst/>
            <a:gdLst/>
            <a:ahLst/>
            <a:cxnLst/>
            <a:rect l="l" t="t" r="r" b="b"/>
            <a:pathLst>
              <a:path w="1524635" h="381000">
                <a:moveTo>
                  <a:pt x="0" y="0"/>
                </a:moveTo>
                <a:lnTo>
                  <a:pt x="1524247" y="0"/>
                </a:lnTo>
                <a:lnTo>
                  <a:pt x="1524247" y="381000"/>
                </a:lnTo>
                <a:lnTo>
                  <a:pt x="0" y="381000"/>
                </a:lnTo>
                <a:lnTo>
                  <a:pt x="0" y="0"/>
                </a:lnTo>
                <a:close/>
              </a:path>
            </a:pathLst>
          </a:custGeom>
          <a:solidFill>
            <a:srgbClr val="FBFB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0515" y="3916786"/>
            <a:ext cx="3429635" cy="381000"/>
          </a:xfrm>
          <a:custGeom>
            <a:avLst/>
            <a:gdLst/>
            <a:ahLst/>
            <a:cxnLst/>
            <a:rect l="l" t="t" r="r" b="b"/>
            <a:pathLst>
              <a:path w="3429635" h="381000">
                <a:moveTo>
                  <a:pt x="0" y="0"/>
                </a:moveTo>
                <a:lnTo>
                  <a:pt x="3429558" y="0"/>
                </a:lnTo>
                <a:lnTo>
                  <a:pt x="3429558" y="381000"/>
                </a:lnTo>
                <a:lnTo>
                  <a:pt x="0" y="381000"/>
                </a:lnTo>
                <a:lnTo>
                  <a:pt x="0" y="0"/>
                </a:lnTo>
                <a:close/>
              </a:path>
            </a:pathLst>
          </a:custGeom>
          <a:solidFill>
            <a:srgbClr val="FBFB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0515" y="4297786"/>
            <a:ext cx="3048635" cy="381000"/>
          </a:xfrm>
          <a:custGeom>
            <a:avLst/>
            <a:gdLst/>
            <a:ahLst/>
            <a:cxnLst/>
            <a:rect l="l" t="t" r="r" b="b"/>
            <a:pathLst>
              <a:path w="3048635" h="381000">
                <a:moveTo>
                  <a:pt x="0" y="0"/>
                </a:moveTo>
                <a:lnTo>
                  <a:pt x="3048496" y="0"/>
                </a:lnTo>
                <a:lnTo>
                  <a:pt x="3048496" y="381000"/>
                </a:lnTo>
                <a:lnTo>
                  <a:pt x="0" y="381000"/>
                </a:lnTo>
                <a:lnTo>
                  <a:pt x="0" y="0"/>
                </a:lnTo>
                <a:close/>
              </a:path>
            </a:pathLst>
          </a:custGeom>
          <a:solidFill>
            <a:srgbClr val="FBFB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0515" y="4678786"/>
            <a:ext cx="1715135" cy="381000"/>
          </a:xfrm>
          <a:custGeom>
            <a:avLst/>
            <a:gdLst/>
            <a:ahLst/>
            <a:cxnLst/>
            <a:rect l="l" t="t" r="r" b="b"/>
            <a:pathLst>
              <a:path w="1715135" h="381000">
                <a:moveTo>
                  <a:pt x="0" y="0"/>
                </a:moveTo>
                <a:lnTo>
                  <a:pt x="1714779" y="0"/>
                </a:lnTo>
                <a:lnTo>
                  <a:pt x="1714779" y="381000"/>
                </a:lnTo>
                <a:lnTo>
                  <a:pt x="0" y="381000"/>
                </a:lnTo>
                <a:lnTo>
                  <a:pt x="0" y="0"/>
                </a:lnTo>
                <a:close/>
              </a:path>
            </a:pathLst>
          </a:custGeom>
          <a:solidFill>
            <a:srgbClr val="FBFB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0515" y="5059786"/>
            <a:ext cx="1524635" cy="381000"/>
          </a:xfrm>
          <a:custGeom>
            <a:avLst/>
            <a:gdLst/>
            <a:ahLst/>
            <a:cxnLst/>
            <a:rect l="l" t="t" r="r" b="b"/>
            <a:pathLst>
              <a:path w="1524635" h="381000">
                <a:moveTo>
                  <a:pt x="0" y="0"/>
                </a:moveTo>
                <a:lnTo>
                  <a:pt x="1524247" y="0"/>
                </a:lnTo>
                <a:lnTo>
                  <a:pt x="1524247" y="381000"/>
                </a:lnTo>
                <a:lnTo>
                  <a:pt x="0" y="381000"/>
                </a:lnTo>
                <a:lnTo>
                  <a:pt x="0" y="0"/>
                </a:lnTo>
                <a:close/>
              </a:path>
            </a:pathLst>
          </a:custGeom>
          <a:solidFill>
            <a:srgbClr val="FBFB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0515" y="5440786"/>
            <a:ext cx="3048635" cy="381000"/>
          </a:xfrm>
          <a:custGeom>
            <a:avLst/>
            <a:gdLst/>
            <a:ahLst/>
            <a:cxnLst/>
            <a:rect l="l" t="t" r="r" b="b"/>
            <a:pathLst>
              <a:path w="3048635" h="381000">
                <a:moveTo>
                  <a:pt x="0" y="0"/>
                </a:moveTo>
                <a:lnTo>
                  <a:pt x="3048496" y="0"/>
                </a:lnTo>
                <a:lnTo>
                  <a:pt x="3048496" y="381000"/>
                </a:lnTo>
                <a:lnTo>
                  <a:pt x="0" y="381000"/>
                </a:lnTo>
                <a:lnTo>
                  <a:pt x="0" y="0"/>
                </a:lnTo>
                <a:close/>
              </a:path>
            </a:pathLst>
          </a:custGeom>
          <a:solidFill>
            <a:srgbClr val="FBFB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0515" y="5821786"/>
            <a:ext cx="2477135" cy="381000"/>
          </a:xfrm>
          <a:custGeom>
            <a:avLst/>
            <a:gdLst/>
            <a:ahLst/>
            <a:cxnLst/>
            <a:rect l="l" t="t" r="r" b="b"/>
            <a:pathLst>
              <a:path w="2477135" h="381000">
                <a:moveTo>
                  <a:pt x="0" y="0"/>
                </a:moveTo>
                <a:lnTo>
                  <a:pt x="2476902" y="0"/>
                </a:lnTo>
                <a:lnTo>
                  <a:pt x="2476902" y="381000"/>
                </a:lnTo>
                <a:lnTo>
                  <a:pt x="0" y="381000"/>
                </a:lnTo>
                <a:lnTo>
                  <a:pt x="0" y="0"/>
                </a:lnTo>
                <a:close/>
              </a:path>
            </a:pathLst>
          </a:custGeom>
          <a:solidFill>
            <a:srgbClr val="FBFB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0515" y="6202786"/>
            <a:ext cx="3239135" cy="381000"/>
          </a:xfrm>
          <a:custGeom>
            <a:avLst/>
            <a:gdLst/>
            <a:ahLst/>
            <a:cxnLst/>
            <a:rect l="l" t="t" r="r" b="b"/>
            <a:pathLst>
              <a:path w="3239135" h="381000">
                <a:moveTo>
                  <a:pt x="0" y="0"/>
                </a:moveTo>
                <a:lnTo>
                  <a:pt x="3239026" y="0"/>
                </a:lnTo>
                <a:lnTo>
                  <a:pt x="3239026" y="381000"/>
                </a:lnTo>
                <a:lnTo>
                  <a:pt x="0" y="381000"/>
                </a:lnTo>
                <a:lnTo>
                  <a:pt x="0" y="0"/>
                </a:lnTo>
                <a:close/>
              </a:path>
            </a:pathLst>
          </a:custGeom>
          <a:solidFill>
            <a:srgbClr val="FBFB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0515" y="6583786"/>
            <a:ext cx="4382770" cy="381000"/>
          </a:xfrm>
          <a:custGeom>
            <a:avLst/>
            <a:gdLst/>
            <a:ahLst/>
            <a:cxnLst/>
            <a:rect l="l" t="t" r="r" b="b"/>
            <a:pathLst>
              <a:path w="4382770" h="381000">
                <a:moveTo>
                  <a:pt x="0" y="0"/>
                </a:moveTo>
                <a:lnTo>
                  <a:pt x="4382213" y="0"/>
                </a:lnTo>
                <a:lnTo>
                  <a:pt x="4382213" y="380999"/>
                </a:lnTo>
                <a:lnTo>
                  <a:pt x="0" y="380999"/>
                </a:lnTo>
                <a:lnTo>
                  <a:pt x="0" y="0"/>
                </a:lnTo>
                <a:close/>
              </a:path>
            </a:pathLst>
          </a:custGeom>
          <a:solidFill>
            <a:srgbClr val="FBFB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0515" y="6964786"/>
            <a:ext cx="1524635" cy="381000"/>
          </a:xfrm>
          <a:custGeom>
            <a:avLst/>
            <a:gdLst/>
            <a:ahLst/>
            <a:cxnLst/>
            <a:rect l="l" t="t" r="r" b="b"/>
            <a:pathLst>
              <a:path w="1524635" h="381000">
                <a:moveTo>
                  <a:pt x="0" y="0"/>
                </a:moveTo>
                <a:lnTo>
                  <a:pt x="1524247" y="0"/>
                </a:lnTo>
                <a:lnTo>
                  <a:pt x="1524247" y="380999"/>
                </a:lnTo>
                <a:lnTo>
                  <a:pt x="0" y="380999"/>
                </a:lnTo>
                <a:lnTo>
                  <a:pt x="0" y="0"/>
                </a:lnTo>
                <a:close/>
              </a:path>
            </a:pathLst>
          </a:custGeom>
          <a:solidFill>
            <a:srgbClr val="FBFB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30515" y="3154786"/>
            <a:ext cx="1143635" cy="381000"/>
          </a:xfrm>
          <a:prstGeom prst="rect">
            <a:avLst/>
          </a:prstGeom>
          <a:solidFill>
            <a:srgbClr val="FBFBF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60"/>
              </a:lnSpc>
            </a:pPr>
            <a:r>
              <a:rPr sz="2500" b="1" dirty="0">
                <a:solidFill>
                  <a:srgbClr val="321B99"/>
                </a:solidFill>
                <a:latin typeface="Courier New"/>
                <a:cs typeface="Courier New"/>
              </a:rPr>
              <a:t>&lt;html&gt;</a:t>
            </a:r>
            <a:endParaRPr sz="25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15900" y="3517900"/>
            <a:ext cx="4408170" cy="3837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0">
              <a:lnSpc>
                <a:spcPct val="100000"/>
              </a:lnSpc>
            </a:pPr>
            <a:r>
              <a:rPr sz="2500" b="1" dirty="0">
                <a:solidFill>
                  <a:srgbClr val="321B99"/>
                </a:solidFill>
                <a:latin typeface="Courier New"/>
                <a:cs typeface="Courier New"/>
              </a:rPr>
              <a:t>&lt;head&gt;</a:t>
            </a:r>
            <a:endParaRPr sz="2500">
              <a:latin typeface="Courier New"/>
              <a:cs typeface="Courier New"/>
            </a:endParaRPr>
          </a:p>
          <a:p>
            <a:pPr marL="12700" marR="1148080" indent="762000">
              <a:lnSpc>
                <a:spcPct val="100000"/>
              </a:lnSpc>
            </a:pPr>
            <a:r>
              <a:rPr sz="2500" b="1" dirty="0">
                <a:solidFill>
                  <a:srgbClr val="321B99"/>
                </a:solidFill>
                <a:latin typeface="Courier New"/>
                <a:cs typeface="Courier New"/>
              </a:rPr>
              <a:t>&lt;title&gt;</a:t>
            </a:r>
            <a:r>
              <a:rPr sz="2500" spc="-5" dirty="0">
                <a:solidFill>
                  <a:srgbClr val="4A3C31"/>
                </a:solidFill>
                <a:latin typeface="Courier New"/>
                <a:cs typeface="Courier New"/>
              </a:rPr>
              <a:t>Sample  </a:t>
            </a:r>
            <a:r>
              <a:rPr sz="2500" dirty="0">
                <a:solidFill>
                  <a:srgbClr val="4A3C31"/>
                </a:solidFill>
                <a:latin typeface="Courier New"/>
                <a:cs typeface="Courier New"/>
              </a:rPr>
              <a:t>Document</a:t>
            </a:r>
            <a:r>
              <a:rPr sz="2500" b="1" dirty="0">
                <a:solidFill>
                  <a:srgbClr val="321B99"/>
                </a:solidFill>
                <a:latin typeface="Courier New"/>
                <a:cs typeface="Courier New"/>
              </a:rPr>
              <a:t>&lt;/title&gt;</a:t>
            </a:r>
            <a:endParaRPr sz="2500">
              <a:latin typeface="Courier New"/>
              <a:cs typeface="Courier New"/>
            </a:endParaRPr>
          </a:p>
          <a:p>
            <a:pPr marL="393700">
              <a:lnSpc>
                <a:spcPct val="100000"/>
              </a:lnSpc>
            </a:pPr>
            <a:r>
              <a:rPr sz="2500" b="1" dirty="0">
                <a:solidFill>
                  <a:srgbClr val="321B99"/>
                </a:solidFill>
                <a:latin typeface="Courier New"/>
                <a:cs typeface="Courier New"/>
              </a:rPr>
              <a:t>&lt;/head&gt;</a:t>
            </a:r>
            <a:endParaRPr sz="2500">
              <a:latin typeface="Courier New"/>
              <a:cs typeface="Courier New"/>
            </a:endParaRPr>
          </a:p>
          <a:p>
            <a:pPr marL="393700">
              <a:lnSpc>
                <a:spcPct val="100000"/>
              </a:lnSpc>
            </a:pPr>
            <a:r>
              <a:rPr sz="2500" b="1" dirty="0">
                <a:solidFill>
                  <a:srgbClr val="321B99"/>
                </a:solidFill>
                <a:latin typeface="Courier New"/>
                <a:cs typeface="Courier New"/>
              </a:rPr>
              <a:t>&lt;body&gt;</a:t>
            </a:r>
            <a:endParaRPr sz="2500">
              <a:latin typeface="Courier New"/>
              <a:cs typeface="Courier New"/>
            </a:endParaRPr>
          </a:p>
          <a:p>
            <a:pPr marL="774700">
              <a:lnSpc>
                <a:spcPct val="100000"/>
              </a:lnSpc>
            </a:pPr>
            <a:r>
              <a:rPr sz="2500" b="1" spc="-5" dirty="0">
                <a:solidFill>
                  <a:srgbClr val="321B99"/>
                </a:solidFill>
                <a:latin typeface="Courier New"/>
                <a:cs typeface="Courier New"/>
              </a:rPr>
              <a:t>&lt;h1&gt;</a:t>
            </a:r>
            <a:r>
              <a:rPr sz="2500" spc="-5" dirty="0">
                <a:solidFill>
                  <a:srgbClr val="4A3C31"/>
                </a:solidFill>
                <a:latin typeface="Courier New"/>
                <a:cs typeface="Courier New"/>
              </a:rPr>
              <a:t>An</a:t>
            </a:r>
            <a:r>
              <a:rPr sz="2500" spc="-75" dirty="0">
                <a:solidFill>
                  <a:srgbClr val="4A3C31"/>
                </a:solidFill>
                <a:latin typeface="Courier New"/>
                <a:cs typeface="Courier New"/>
              </a:rPr>
              <a:t> </a:t>
            </a:r>
            <a:r>
              <a:rPr sz="2500" spc="-5" dirty="0">
                <a:solidFill>
                  <a:srgbClr val="4A3C31"/>
                </a:solidFill>
                <a:latin typeface="Courier New"/>
                <a:cs typeface="Courier New"/>
              </a:rPr>
              <a:t>HTML</a:t>
            </a:r>
            <a:endParaRPr sz="25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500" dirty="0">
                <a:solidFill>
                  <a:srgbClr val="4A3C31"/>
                </a:solidFill>
                <a:latin typeface="Courier New"/>
                <a:cs typeface="Courier New"/>
              </a:rPr>
              <a:t>Document</a:t>
            </a:r>
            <a:r>
              <a:rPr sz="2500" b="1" dirty="0">
                <a:solidFill>
                  <a:srgbClr val="321B99"/>
                </a:solidFill>
                <a:latin typeface="Courier New"/>
                <a:cs typeface="Courier New"/>
              </a:rPr>
              <a:t>&lt;/h1&gt;</a:t>
            </a:r>
            <a:endParaRPr sz="2500">
              <a:latin typeface="Courier New"/>
              <a:cs typeface="Courier New"/>
            </a:endParaRPr>
          </a:p>
          <a:p>
            <a:pPr marL="774700">
              <a:lnSpc>
                <a:spcPct val="100000"/>
              </a:lnSpc>
            </a:pPr>
            <a:r>
              <a:rPr sz="2500" b="1" spc="-5" dirty="0">
                <a:solidFill>
                  <a:srgbClr val="321B99"/>
                </a:solidFill>
                <a:latin typeface="Courier New"/>
                <a:cs typeface="Courier New"/>
              </a:rPr>
              <a:t>&lt;p&gt;</a:t>
            </a:r>
            <a:r>
              <a:rPr sz="2500" spc="-5" dirty="0">
                <a:solidFill>
                  <a:srgbClr val="4A3C31"/>
                </a:solidFill>
                <a:latin typeface="Courier New"/>
                <a:cs typeface="Courier New"/>
              </a:rPr>
              <a:t>This is</a:t>
            </a:r>
            <a:r>
              <a:rPr sz="2500" spc="-70" dirty="0">
                <a:solidFill>
                  <a:srgbClr val="4A3C31"/>
                </a:solidFill>
                <a:latin typeface="Courier New"/>
                <a:cs typeface="Courier New"/>
              </a:rPr>
              <a:t> </a:t>
            </a:r>
            <a:r>
              <a:rPr sz="2500" dirty="0">
                <a:solidFill>
                  <a:srgbClr val="4A3C31"/>
                </a:solidFill>
                <a:latin typeface="Courier New"/>
                <a:cs typeface="Courier New"/>
              </a:rPr>
              <a:t>a</a:t>
            </a:r>
            <a:endParaRPr sz="25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tabLst>
                <a:tab pos="2679700" algn="l"/>
              </a:tabLst>
            </a:pPr>
            <a:r>
              <a:rPr sz="2500" b="1" dirty="0">
                <a:solidFill>
                  <a:srgbClr val="321B99"/>
                </a:solidFill>
                <a:latin typeface="Courier New"/>
                <a:cs typeface="Courier New"/>
              </a:rPr>
              <a:t>&lt;i&gt;</a:t>
            </a:r>
            <a:r>
              <a:rPr sz="2500" dirty="0">
                <a:solidFill>
                  <a:srgbClr val="4A3C31"/>
                </a:solidFill>
                <a:latin typeface="Courier New"/>
                <a:cs typeface="Courier New"/>
              </a:rPr>
              <a:t>simple</a:t>
            </a:r>
            <a:r>
              <a:rPr sz="2500" b="1" dirty="0">
                <a:solidFill>
                  <a:srgbClr val="321B99"/>
                </a:solidFill>
                <a:latin typeface="Courier New"/>
                <a:cs typeface="Courier New"/>
              </a:rPr>
              <a:t>&lt;/i&gt;	</a:t>
            </a:r>
            <a:r>
              <a:rPr sz="2500" dirty="0">
                <a:solidFill>
                  <a:srgbClr val="4A3C31"/>
                </a:solidFill>
                <a:latin typeface="Courier New"/>
                <a:cs typeface="Courier New"/>
              </a:rPr>
              <a:t>document.</a:t>
            </a:r>
            <a:endParaRPr sz="25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500" b="1" dirty="0">
                <a:solidFill>
                  <a:srgbClr val="321B99"/>
                </a:solidFill>
                <a:latin typeface="Courier New"/>
                <a:cs typeface="Courier New"/>
              </a:rPr>
              <a:t>&lt;/body&gt;</a:t>
            </a:r>
            <a:endParaRPr sz="250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0515" y="7345786"/>
            <a:ext cx="1334135" cy="381000"/>
          </a:xfrm>
          <a:prstGeom prst="rect">
            <a:avLst/>
          </a:prstGeom>
          <a:solidFill>
            <a:srgbClr val="FBFBF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60"/>
              </a:lnSpc>
            </a:pPr>
            <a:r>
              <a:rPr sz="2500" b="1" dirty="0">
                <a:solidFill>
                  <a:srgbClr val="321B99"/>
                </a:solidFill>
                <a:latin typeface="Courier New"/>
                <a:cs typeface="Courier New"/>
              </a:rPr>
              <a:t>&lt;/html&gt;</a:t>
            </a:r>
            <a:endParaRPr sz="2500">
              <a:latin typeface="Courier New"/>
              <a:cs typeface="Courier New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889500" y="3073400"/>
            <a:ext cx="7874000" cy="4838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62500" y="2984500"/>
            <a:ext cx="8128000" cy="5168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How </a:t>
            </a:r>
            <a:r>
              <a:rPr dirty="0"/>
              <a:t>Is It</a:t>
            </a:r>
            <a:r>
              <a:rPr spc="-80" dirty="0"/>
              <a:t> </a:t>
            </a:r>
            <a:r>
              <a:rPr spc="-20" dirty="0"/>
              <a:t>Created?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5954" y="2795271"/>
            <a:ext cx="10335895" cy="481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13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DOM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model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constructed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as a </a:t>
            </a:r>
            <a:r>
              <a:rPr sz="3000" spc="-15" dirty="0">
                <a:solidFill>
                  <a:srgbClr val="323332"/>
                </a:solidFill>
                <a:latin typeface="Arial"/>
                <a:cs typeface="Arial"/>
              </a:rPr>
              <a:t>tree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</a:t>
            </a:r>
            <a:r>
              <a:rPr sz="3000" spc="-2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Objects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: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60500" y="3771900"/>
            <a:ext cx="9410700" cy="5168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2800" y="254000"/>
            <a:ext cx="8182609" cy="203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10" dirty="0"/>
              <a:t>Overview </a:t>
            </a:r>
            <a:r>
              <a:rPr sz="6700" spc="5" dirty="0"/>
              <a:t>of the</a:t>
            </a:r>
            <a:r>
              <a:rPr sz="6700" spc="-80" dirty="0"/>
              <a:t> </a:t>
            </a:r>
            <a:r>
              <a:rPr sz="6700" spc="15" dirty="0"/>
              <a:t>DOM  </a:t>
            </a:r>
            <a:r>
              <a:rPr sz="6700" spc="5" dirty="0"/>
              <a:t>(Cont.)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990600" y="2768600"/>
            <a:ext cx="10878185" cy="5967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14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node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directly above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node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parent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that</a:t>
            </a:r>
            <a:r>
              <a:rPr sz="3000" spc="-2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node.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spc="14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nodes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one level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directly below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another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node </a:t>
            </a:r>
            <a:r>
              <a:rPr sz="3000" spc="-20" dirty="0">
                <a:solidFill>
                  <a:srgbClr val="323332"/>
                </a:solidFill>
                <a:latin typeface="Arial"/>
                <a:cs typeface="Arial"/>
              </a:rPr>
              <a:t>are</a:t>
            </a:r>
            <a:r>
              <a:rPr sz="3000" spc="-2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endParaRPr sz="3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children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that</a:t>
            </a:r>
            <a:r>
              <a:rPr sz="3000" spc="-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node.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spc="150" dirty="0">
                <a:solidFill>
                  <a:srgbClr val="323332"/>
                </a:solidFill>
                <a:latin typeface="Arial"/>
                <a:cs typeface="Arial"/>
              </a:rPr>
              <a:t>•Nodes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at the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same level,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with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same </a:t>
            </a: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parent,</a:t>
            </a:r>
            <a:r>
              <a:rPr sz="3000" spc="-1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20" dirty="0">
                <a:solidFill>
                  <a:srgbClr val="323332"/>
                </a:solidFill>
                <a:latin typeface="Arial"/>
                <a:cs typeface="Arial"/>
              </a:rPr>
              <a:t>are</a:t>
            </a:r>
            <a:endParaRPr sz="3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siblings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</a:pPr>
            <a:r>
              <a:rPr sz="3000" spc="14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set of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nodes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any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number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levels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below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another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node</a:t>
            </a:r>
            <a:r>
              <a:rPr sz="3000" spc="-1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20" dirty="0">
                <a:solidFill>
                  <a:srgbClr val="323332"/>
                </a:solidFill>
                <a:latin typeface="Arial"/>
                <a:cs typeface="Arial"/>
              </a:rPr>
              <a:t>are 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descendants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that</a:t>
            </a:r>
            <a:r>
              <a:rPr sz="3000" spc="-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node.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241300" marR="795655" indent="-228600">
              <a:lnSpc>
                <a:spcPct val="100000"/>
              </a:lnSpc>
            </a:pPr>
            <a:r>
              <a:rPr sz="3000" spc="225" dirty="0">
                <a:solidFill>
                  <a:srgbClr val="323332"/>
                </a:solidFill>
                <a:latin typeface="Arial"/>
                <a:cs typeface="Arial"/>
              </a:rPr>
              <a:t>•And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parent, </a:t>
            </a:r>
            <a:r>
              <a:rPr sz="3000" spc="35" dirty="0">
                <a:solidFill>
                  <a:srgbClr val="323332"/>
                </a:solidFill>
                <a:latin typeface="Arial"/>
                <a:cs typeface="Arial"/>
              </a:rPr>
              <a:t>grandparent,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all other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nodes above</a:t>
            </a:r>
            <a:r>
              <a:rPr sz="3000" spc="-3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 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node </a:t>
            </a:r>
            <a:r>
              <a:rPr sz="3000" spc="-20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ancestors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that</a:t>
            </a:r>
            <a:r>
              <a:rPr sz="3000" spc="-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node.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448423" y="2722879"/>
            <a:ext cx="11989435" cy="3768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55955" marR="1785620" indent="-643255">
              <a:lnSpc>
                <a:spcPts val="3700"/>
              </a:lnSpc>
              <a:buChar char="•"/>
              <a:tabLst>
                <a:tab pos="655955" algn="l"/>
                <a:tab pos="656590" algn="l"/>
              </a:tabLst>
            </a:pPr>
            <a:r>
              <a:rPr sz="3100" dirty="0">
                <a:solidFill>
                  <a:srgbClr val="323332"/>
                </a:solidFill>
                <a:latin typeface="Arial"/>
                <a:cs typeface="Arial"/>
              </a:rPr>
              <a:t>In the </a:t>
            </a:r>
            <a:r>
              <a:rPr sz="3100" spc="-4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100" dirty="0">
                <a:solidFill>
                  <a:srgbClr val="323332"/>
                </a:solidFill>
                <a:latin typeface="Arial"/>
                <a:cs typeface="Arial"/>
              </a:rPr>
              <a:t>DOM </a:t>
            </a:r>
            <a:r>
              <a:rPr sz="3100" spc="55" dirty="0">
                <a:solidFill>
                  <a:srgbClr val="323332"/>
                </a:solidFill>
                <a:latin typeface="Arial"/>
                <a:cs typeface="Arial"/>
              </a:rPr>
              <a:t>object </a:t>
            </a:r>
            <a:r>
              <a:rPr sz="3100" spc="25" dirty="0">
                <a:solidFill>
                  <a:srgbClr val="323332"/>
                </a:solidFill>
                <a:latin typeface="Arial"/>
                <a:cs typeface="Arial"/>
              </a:rPr>
              <a:t>model, </a:t>
            </a:r>
            <a:r>
              <a:rPr sz="31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100" b="1" spc="-5" dirty="0">
                <a:solidFill>
                  <a:srgbClr val="323332"/>
                </a:solidFill>
                <a:latin typeface="Arial"/>
                <a:cs typeface="Arial"/>
              </a:rPr>
              <a:t>document</a:t>
            </a:r>
            <a:r>
              <a:rPr sz="3100" b="1" spc="-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00" spc="55" dirty="0">
                <a:solidFill>
                  <a:srgbClr val="323332"/>
                </a:solidFill>
                <a:latin typeface="Arial"/>
                <a:cs typeface="Arial"/>
              </a:rPr>
              <a:t>object  </a:t>
            </a:r>
            <a:r>
              <a:rPr sz="3100" dirty="0">
                <a:solidFill>
                  <a:srgbClr val="323332"/>
                </a:solidFill>
                <a:latin typeface="Arial"/>
                <a:cs typeface="Arial"/>
              </a:rPr>
              <a:t>represents </a:t>
            </a:r>
            <a:r>
              <a:rPr sz="3100" spc="-5" dirty="0">
                <a:solidFill>
                  <a:srgbClr val="323332"/>
                </a:solidFill>
                <a:latin typeface="Arial"/>
                <a:cs typeface="Arial"/>
              </a:rPr>
              <a:t>your </a:t>
            </a:r>
            <a:r>
              <a:rPr sz="3100" spc="55" dirty="0">
                <a:solidFill>
                  <a:srgbClr val="323332"/>
                </a:solidFill>
                <a:latin typeface="Arial"/>
                <a:cs typeface="Arial"/>
              </a:rPr>
              <a:t>web</a:t>
            </a:r>
            <a:r>
              <a:rPr sz="3100" spc="-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00" spc="65" dirty="0">
                <a:solidFill>
                  <a:srgbClr val="323332"/>
                </a:solidFill>
                <a:latin typeface="Arial"/>
                <a:cs typeface="Arial"/>
              </a:rPr>
              <a:t>page.</a:t>
            </a:r>
            <a:endParaRPr sz="3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23332"/>
              </a:buClr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655955" marR="625475" indent="-643255">
              <a:lnSpc>
                <a:spcPts val="3700"/>
              </a:lnSpc>
              <a:buChar char="•"/>
              <a:tabLst>
                <a:tab pos="655955" algn="l"/>
                <a:tab pos="656590" algn="l"/>
              </a:tabLst>
            </a:pPr>
            <a:r>
              <a:rPr sz="310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100" spc="40" dirty="0">
                <a:solidFill>
                  <a:srgbClr val="323332"/>
                </a:solidFill>
                <a:latin typeface="Arial"/>
                <a:cs typeface="Arial"/>
              </a:rPr>
              <a:t>document </a:t>
            </a:r>
            <a:r>
              <a:rPr sz="3100" spc="55" dirty="0">
                <a:solidFill>
                  <a:srgbClr val="323332"/>
                </a:solidFill>
                <a:latin typeface="Arial"/>
                <a:cs typeface="Arial"/>
              </a:rPr>
              <a:t>object </a:t>
            </a:r>
            <a:r>
              <a:rPr sz="31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1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100" b="1" spc="-5" dirty="0">
                <a:solidFill>
                  <a:srgbClr val="323332"/>
                </a:solidFill>
                <a:latin typeface="Arial"/>
                <a:cs typeface="Arial"/>
              </a:rPr>
              <a:t>owner </a:t>
            </a:r>
            <a:r>
              <a:rPr sz="31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100" spc="-5" dirty="0">
                <a:solidFill>
                  <a:srgbClr val="323332"/>
                </a:solidFill>
                <a:latin typeface="Arial"/>
                <a:cs typeface="Arial"/>
              </a:rPr>
              <a:t>all other </a:t>
            </a:r>
            <a:r>
              <a:rPr sz="3100" spc="45" dirty="0">
                <a:solidFill>
                  <a:srgbClr val="323332"/>
                </a:solidFill>
                <a:latin typeface="Arial"/>
                <a:cs typeface="Arial"/>
              </a:rPr>
              <a:t>objects </a:t>
            </a:r>
            <a:r>
              <a:rPr sz="3100" spc="-5" dirty="0">
                <a:solidFill>
                  <a:srgbClr val="323332"/>
                </a:solidFill>
                <a:latin typeface="Arial"/>
                <a:cs typeface="Arial"/>
              </a:rPr>
              <a:t>in your  </a:t>
            </a:r>
            <a:r>
              <a:rPr sz="3100" spc="55" dirty="0">
                <a:solidFill>
                  <a:srgbClr val="323332"/>
                </a:solidFill>
                <a:latin typeface="Arial"/>
                <a:cs typeface="Arial"/>
              </a:rPr>
              <a:t>web</a:t>
            </a:r>
            <a:r>
              <a:rPr sz="3100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00" spc="65" dirty="0">
                <a:solidFill>
                  <a:srgbClr val="323332"/>
                </a:solidFill>
                <a:latin typeface="Arial"/>
                <a:cs typeface="Arial"/>
              </a:rPr>
              <a:t>page.</a:t>
            </a:r>
            <a:endParaRPr sz="3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23332"/>
              </a:buClr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655955" marR="5080" indent="-643255">
              <a:lnSpc>
                <a:spcPts val="3700"/>
              </a:lnSpc>
              <a:buChar char="•"/>
              <a:tabLst>
                <a:tab pos="655955" algn="l"/>
                <a:tab pos="656590" algn="l"/>
              </a:tabLst>
            </a:pPr>
            <a:r>
              <a:rPr sz="3100" dirty="0">
                <a:solidFill>
                  <a:srgbClr val="323332"/>
                </a:solidFill>
                <a:latin typeface="Arial"/>
                <a:cs typeface="Arial"/>
              </a:rPr>
              <a:t>If </a:t>
            </a:r>
            <a:r>
              <a:rPr sz="3100" spc="-5" dirty="0">
                <a:solidFill>
                  <a:srgbClr val="323332"/>
                </a:solidFill>
                <a:latin typeface="Arial"/>
                <a:cs typeface="Arial"/>
              </a:rPr>
              <a:t>you want </a:t>
            </a:r>
            <a:r>
              <a:rPr sz="31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100" spc="55" dirty="0">
                <a:solidFill>
                  <a:srgbClr val="323332"/>
                </a:solidFill>
                <a:latin typeface="Arial"/>
                <a:cs typeface="Arial"/>
              </a:rPr>
              <a:t>access </a:t>
            </a:r>
            <a:r>
              <a:rPr sz="3100" spc="45" dirty="0">
                <a:solidFill>
                  <a:srgbClr val="323332"/>
                </a:solidFill>
                <a:latin typeface="Arial"/>
                <a:cs typeface="Arial"/>
              </a:rPr>
              <a:t>objects </a:t>
            </a:r>
            <a:r>
              <a:rPr sz="3100" spc="-5" dirty="0">
                <a:solidFill>
                  <a:srgbClr val="323332"/>
                </a:solidFill>
                <a:latin typeface="Arial"/>
                <a:cs typeface="Arial"/>
              </a:rPr>
              <a:t>in an </a:t>
            </a:r>
            <a:r>
              <a:rPr sz="3100" spc="-4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100" spc="65" dirty="0">
                <a:solidFill>
                  <a:srgbClr val="323332"/>
                </a:solidFill>
                <a:latin typeface="Arial"/>
                <a:cs typeface="Arial"/>
              </a:rPr>
              <a:t>page, </a:t>
            </a:r>
            <a:r>
              <a:rPr sz="3100" spc="-5" dirty="0">
                <a:solidFill>
                  <a:srgbClr val="323332"/>
                </a:solidFill>
                <a:latin typeface="Arial"/>
                <a:cs typeface="Arial"/>
              </a:rPr>
              <a:t>you always</a:t>
            </a:r>
            <a:r>
              <a:rPr sz="3100" spc="-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00" spc="10" dirty="0">
                <a:solidFill>
                  <a:srgbClr val="323332"/>
                </a:solidFill>
                <a:latin typeface="Arial"/>
                <a:cs typeface="Arial"/>
              </a:rPr>
              <a:t>start  </a:t>
            </a:r>
            <a:r>
              <a:rPr sz="3100" spc="-5" dirty="0">
                <a:solidFill>
                  <a:srgbClr val="323332"/>
                </a:solidFill>
                <a:latin typeface="Arial"/>
                <a:cs typeface="Arial"/>
              </a:rPr>
              <a:t>with </a:t>
            </a:r>
            <a:r>
              <a:rPr sz="3100" spc="55" dirty="0">
                <a:solidFill>
                  <a:srgbClr val="323332"/>
                </a:solidFill>
                <a:latin typeface="Arial"/>
                <a:cs typeface="Arial"/>
              </a:rPr>
              <a:t>accessing </a:t>
            </a:r>
            <a:r>
              <a:rPr sz="31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100" b="1" spc="-5" dirty="0">
                <a:solidFill>
                  <a:srgbClr val="323332"/>
                </a:solidFill>
                <a:latin typeface="Arial"/>
                <a:cs typeface="Arial"/>
              </a:rPr>
              <a:t>document</a:t>
            </a:r>
            <a:r>
              <a:rPr sz="3100" b="1" spc="-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00" b="1" spc="-5" dirty="0">
                <a:solidFill>
                  <a:srgbClr val="323332"/>
                </a:solidFill>
                <a:latin typeface="Arial"/>
                <a:cs typeface="Arial"/>
              </a:rPr>
              <a:t>object</a:t>
            </a:r>
            <a:r>
              <a:rPr sz="31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1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5600" rIns="0" bIns="0" rtlCol="0">
            <a:spAutoFit/>
          </a:bodyPr>
          <a:lstStyle/>
          <a:p>
            <a:pPr marL="76200">
              <a:lnSpc>
                <a:spcPct val="100000"/>
              </a:lnSpc>
            </a:pPr>
            <a:r>
              <a:rPr spc="-150" dirty="0"/>
              <a:t>The </a:t>
            </a:r>
            <a:r>
              <a:rPr dirty="0"/>
              <a:t>DOM</a:t>
            </a:r>
            <a:r>
              <a:rPr spc="60" dirty="0"/>
              <a:t> </a:t>
            </a:r>
            <a:r>
              <a:rPr spc="55" dirty="0"/>
              <a:t>Document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>
              <a:lnSpc>
                <a:spcPts val="8000"/>
              </a:lnSpc>
            </a:pPr>
            <a:r>
              <a:rPr sz="6700" spc="-114" dirty="0"/>
              <a:t>The </a:t>
            </a:r>
            <a:r>
              <a:rPr sz="6700" spc="15" dirty="0"/>
              <a:t>DOM </a:t>
            </a:r>
            <a:r>
              <a:rPr sz="6700" spc="30" dirty="0"/>
              <a:t>Programming  </a:t>
            </a:r>
            <a:r>
              <a:rPr sz="6700" spc="60" dirty="0"/>
              <a:t>Interface</a:t>
            </a:r>
            <a:endParaRPr sz="67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7230" marR="5080" indent="-231140">
              <a:lnSpc>
                <a:spcPts val="3660"/>
              </a:lnSpc>
            </a:pPr>
            <a:r>
              <a:rPr spc="135" dirty="0"/>
              <a:t>•</a:t>
            </a:r>
            <a:r>
              <a:rPr sz="3100" spc="135" dirty="0"/>
              <a:t>The </a:t>
            </a:r>
            <a:r>
              <a:rPr sz="3100" spc="-45" dirty="0"/>
              <a:t>HTML </a:t>
            </a:r>
            <a:r>
              <a:rPr sz="3100" dirty="0"/>
              <a:t>DOM </a:t>
            </a:r>
            <a:r>
              <a:rPr sz="3100" spc="55" dirty="0"/>
              <a:t>can </a:t>
            </a:r>
            <a:r>
              <a:rPr sz="3100" spc="80" dirty="0"/>
              <a:t>be </a:t>
            </a:r>
            <a:r>
              <a:rPr sz="3100" spc="60" dirty="0"/>
              <a:t>accessed </a:t>
            </a:r>
            <a:r>
              <a:rPr sz="3100" spc="-5" dirty="0"/>
              <a:t>with </a:t>
            </a:r>
            <a:r>
              <a:rPr sz="3100" spc="15" dirty="0"/>
              <a:t>JavaScript </a:t>
            </a:r>
            <a:r>
              <a:rPr sz="3100" spc="40" dirty="0"/>
              <a:t>(and </a:t>
            </a:r>
            <a:r>
              <a:rPr sz="3100" spc="-5" dirty="0"/>
              <a:t>with</a:t>
            </a:r>
            <a:r>
              <a:rPr sz="3100" spc="-265" dirty="0"/>
              <a:t> </a:t>
            </a:r>
            <a:r>
              <a:rPr sz="3100" spc="-5" dirty="0"/>
              <a:t>other  </a:t>
            </a:r>
            <a:r>
              <a:rPr sz="3100" spc="40" dirty="0"/>
              <a:t>programming</a:t>
            </a:r>
            <a:r>
              <a:rPr sz="3100" spc="-85" dirty="0"/>
              <a:t> </a:t>
            </a:r>
            <a:r>
              <a:rPr sz="3100" spc="30" dirty="0"/>
              <a:t>languages).</a:t>
            </a:r>
            <a:endParaRPr sz="3100"/>
          </a:p>
          <a:p>
            <a:pPr marL="454025">
              <a:lnSpc>
                <a:spcPct val="100000"/>
              </a:lnSpc>
              <a:spcBef>
                <a:spcPts val="40"/>
              </a:spcBef>
            </a:pPr>
            <a:endParaRPr sz="3100"/>
          </a:p>
          <a:p>
            <a:pPr marL="466725">
              <a:lnSpc>
                <a:spcPct val="100000"/>
              </a:lnSpc>
            </a:pPr>
            <a:r>
              <a:rPr spc="240" dirty="0"/>
              <a:t>•</a:t>
            </a:r>
            <a:r>
              <a:rPr sz="3100" spc="240" dirty="0"/>
              <a:t>In </a:t>
            </a:r>
            <a:r>
              <a:rPr sz="3100" spc="-5" dirty="0"/>
              <a:t>the </a:t>
            </a:r>
            <a:r>
              <a:rPr sz="3100" dirty="0"/>
              <a:t>DOM, </a:t>
            </a:r>
            <a:r>
              <a:rPr sz="3100" b="1" dirty="0">
                <a:latin typeface="Arial"/>
                <a:cs typeface="Arial"/>
              </a:rPr>
              <a:t>all </a:t>
            </a:r>
            <a:r>
              <a:rPr sz="3100" b="1" spc="-5" dirty="0">
                <a:latin typeface="Arial"/>
                <a:cs typeface="Arial"/>
              </a:rPr>
              <a:t>HTML elements </a:t>
            </a:r>
            <a:r>
              <a:rPr sz="3100" b="1" dirty="0">
                <a:latin typeface="Arial"/>
                <a:cs typeface="Arial"/>
              </a:rPr>
              <a:t>are </a:t>
            </a:r>
            <a:r>
              <a:rPr sz="3100" b="1" spc="-5" dirty="0">
                <a:latin typeface="Arial"/>
                <a:cs typeface="Arial"/>
              </a:rPr>
              <a:t>defined </a:t>
            </a:r>
            <a:r>
              <a:rPr sz="3100" b="1" dirty="0">
                <a:latin typeface="Arial"/>
                <a:cs typeface="Arial"/>
              </a:rPr>
              <a:t>as</a:t>
            </a:r>
            <a:r>
              <a:rPr sz="3100" b="1" spc="-265" dirty="0">
                <a:latin typeface="Arial"/>
                <a:cs typeface="Arial"/>
              </a:rPr>
              <a:t> </a:t>
            </a:r>
            <a:r>
              <a:rPr sz="3100" b="1" spc="-5" dirty="0">
                <a:latin typeface="Arial"/>
                <a:cs typeface="Arial"/>
              </a:rPr>
              <a:t>objects.</a:t>
            </a:r>
            <a:endParaRPr sz="3100">
              <a:latin typeface="Arial"/>
              <a:cs typeface="Arial"/>
            </a:endParaRPr>
          </a:p>
          <a:p>
            <a:pPr marL="454025">
              <a:lnSpc>
                <a:spcPct val="100000"/>
              </a:lnSpc>
              <a:spcBef>
                <a:spcPts val="55"/>
              </a:spcBef>
            </a:pPr>
            <a:endParaRPr sz="3300">
              <a:latin typeface="Times New Roman"/>
              <a:cs typeface="Times New Roman"/>
            </a:endParaRPr>
          </a:p>
          <a:p>
            <a:pPr marL="697230" marR="421005" indent="-231140">
              <a:lnSpc>
                <a:spcPts val="3660"/>
              </a:lnSpc>
            </a:pPr>
            <a:r>
              <a:rPr spc="135" dirty="0"/>
              <a:t>•</a:t>
            </a:r>
            <a:r>
              <a:rPr sz="3100" spc="135" dirty="0"/>
              <a:t>The </a:t>
            </a:r>
            <a:r>
              <a:rPr sz="3100" b="1" spc="-5" dirty="0">
                <a:latin typeface="Arial"/>
                <a:cs typeface="Arial"/>
              </a:rPr>
              <a:t>programming interface </a:t>
            </a:r>
            <a:r>
              <a:rPr sz="3100" spc="-5" dirty="0"/>
              <a:t>is </a:t>
            </a:r>
            <a:r>
              <a:rPr sz="3100" dirty="0"/>
              <a:t>the </a:t>
            </a:r>
            <a:r>
              <a:rPr sz="3100" b="1" spc="-5" dirty="0">
                <a:latin typeface="Arial"/>
                <a:cs typeface="Arial"/>
              </a:rPr>
              <a:t>properties </a:t>
            </a:r>
            <a:r>
              <a:rPr sz="3100" spc="55" dirty="0"/>
              <a:t>and </a:t>
            </a:r>
            <a:r>
              <a:rPr sz="3100" b="1" spc="-5" dirty="0">
                <a:latin typeface="Arial"/>
                <a:cs typeface="Arial"/>
              </a:rPr>
              <a:t>methods</a:t>
            </a:r>
            <a:r>
              <a:rPr sz="3100" b="1" spc="-114" dirty="0">
                <a:latin typeface="Arial"/>
                <a:cs typeface="Arial"/>
              </a:rPr>
              <a:t> </a:t>
            </a:r>
            <a:r>
              <a:rPr sz="3100" dirty="0"/>
              <a:t>of  </a:t>
            </a:r>
            <a:r>
              <a:rPr sz="3100" spc="40" dirty="0"/>
              <a:t>each</a:t>
            </a:r>
            <a:r>
              <a:rPr sz="3100" spc="-60" dirty="0"/>
              <a:t> </a:t>
            </a:r>
            <a:r>
              <a:rPr sz="3100" spc="45" dirty="0"/>
              <a:t>object.</a:t>
            </a:r>
            <a:endParaRPr sz="3100">
              <a:latin typeface="Arial"/>
              <a:cs typeface="Arial"/>
            </a:endParaRPr>
          </a:p>
          <a:p>
            <a:pPr marL="454025">
              <a:lnSpc>
                <a:spcPct val="100000"/>
              </a:lnSpc>
              <a:spcBef>
                <a:spcPts val="35"/>
              </a:spcBef>
            </a:pPr>
            <a:endParaRPr sz="3250">
              <a:latin typeface="Times New Roman"/>
              <a:cs typeface="Times New Roman"/>
            </a:endParaRPr>
          </a:p>
          <a:p>
            <a:pPr marL="697230" marR="594360" indent="-231140">
              <a:lnSpc>
                <a:spcPts val="3660"/>
              </a:lnSpc>
              <a:spcBef>
                <a:spcPts val="5"/>
              </a:spcBef>
            </a:pPr>
            <a:r>
              <a:rPr spc="360" dirty="0"/>
              <a:t>•</a:t>
            </a:r>
            <a:r>
              <a:rPr sz="3100" spc="360" dirty="0"/>
              <a:t>A </a:t>
            </a:r>
            <a:r>
              <a:rPr sz="3100" spc="40" dirty="0"/>
              <a:t>property </a:t>
            </a:r>
            <a:r>
              <a:rPr sz="3100" spc="-5" dirty="0"/>
              <a:t>is a value </a:t>
            </a:r>
            <a:r>
              <a:rPr sz="3100" dirty="0"/>
              <a:t>that </a:t>
            </a:r>
            <a:r>
              <a:rPr sz="3100" spc="-5" dirty="0"/>
              <a:t>you </a:t>
            </a:r>
            <a:r>
              <a:rPr sz="3100" spc="55" dirty="0"/>
              <a:t>can get </a:t>
            </a:r>
            <a:r>
              <a:rPr sz="3100" spc="-5" dirty="0"/>
              <a:t>or </a:t>
            </a:r>
            <a:r>
              <a:rPr sz="3100" dirty="0"/>
              <a:t>set </a:t>
            </a:r>
            <a:r>
              <a:rPr sz="3100" spc="-5" dirty="0"/>
              <a:t>(like </a:t>
            </a:r>
            <a:r>
              <a:rPr sz="3100" spc="60" dirty="0"/>
              <a:t>changing</a:t>
            </a:r>
            <a:r>
              <a:rPr sz="3100" spc="-430" dirty="0"/>
              <a:t> </a:t>
            </a:r>
            <a:r>
              <a:rPr sz="3100" dirty="0"/>
              <a:t>the  </a:t>
            </a:r>
            <a:r>
              <a:rPr sz="3100" spc="20" dirty="0"/>
              <a:t>content </a:t>
            </a:r>
            <a:r>
              <a:rPr sz="3100" dirty="0"/>
              <a:t>of </a:t>
            </a:r>
            <a:r>
              <a:rPr sz="3100" spc="-5" dirty="0"/>
              <a:t>an </a:t>
            </a:r>
            <a:r>
              <a:rPr sz="3100" spc="-45" dirty="0"/>
              <a:t>HTML</a:t>
            </a:r>
            <a:r>
              <a:rPr sz="3100" spc="-25" dirty="0"/>
              <a:t> </a:t>
            </a:r>
            <a:r>
              <a:rPr sz="3100" spc="-5" dirty="0"/>
              <a:t>element).</a:t>
            </a:r>
            <a:endParaRPr sz="3100"/>
          </a:p>
          <a:p>
            <a:pPr marL="454025">
              <a:lnSpc>
                <a:spcPct val="100000"/>
              </a:lnSpc>
              <a:spcBef>
                <a:spcPts val="35"/>
              </a:spcBef>
            </a:pPr>
            <a:endParaRPr sz="3250">
              <a:latin typeface="Times New Roman"/>
              <a:cs typeface="Times New Roman"/>
            </a:endParaRPr>
          </a:p>
          <a:p>
            <a:pPr marL="697230" marR="901065" indent="-231140">
              <a:lnSpc>
                <a:spcPts val="3660"/>
              </a:lnSpc>
              <a:spcBef>
                <a:spcPts val="5"/>
              </a:spcBef>
            </a:pPr>
            <a:r>
              <a:rPr spc="360" dirty="0"/>
              <a:t>•</a:t>
            </a:r>
            <a:r>
              <a:rPr sz="3100" spc="360" dirty="0"/>
              <a:t>A </a:t>
            </a:r>
            <a:r>
              <a:rPr sz="3100" spc="25" dirty="0"/>
              <a:t>method </a:t>
            </a:r>
            <a:r>
              <a:rPr sz="3100" spc="-5" dirty="0"/>
              <a:t>is an </a:t>
            </a:r>
            <a:r>
              <a:rPr sz="3100" spc="25" dirty="0"/>
              <a:t>action </a:t>
            </a:r>
            <a:r>
              <a:rPr sz="3100" spc="-5" dirty="0"/>
              <a:t>you </a:t>
            </a:r>
            <a:r>
              <a:rPr sz="3100" spc="55" dirty="0"/>
              <a:t>can </a:t>
            </a:r>
            <a:r>
              <a:rPr sz="3100" spc="80" dirty="0"/>
              <a:t>do </a:t>
            </a:r>
            <a:r>
              <a:rPr sz="3100" spc="-5" dirty="0"/>
              <a:t>(like </a:t>
            </a:r>
            <a:r>
              <a:rPr sz="3100" spc="80" dirty="0"/>
              <a:t>adding </a:t>
            </a:r>
            <a:r>
              <a:rPr sz="3100" spc="-5" dirty="0"/>
              <a:t>or </a:t>
            </a:r>
            <a:r>
              <a:rPr sz="3100" spc="40" dirty="0"/>
              <a:t>deleting</a:t>
            </a:r>
            <a:r>
              <a:rPr sz="3100" spc="-515" dirty="0"/>
              <a:t> </a:t>
            </a:r>
            <a:r>
              <a:rPr sz="3100" spc="-5" dirty="0"/>
              <a:t>an  </a:t>
            </a:r>
            <a:r>
              <a:rPr sz="3100" spc="-45" dirty="0"/>
              <a:t>HTML</a:t>
            </a:r>
            <a:r>
              <a:rPr sz="3100" spc="-50" dirty="0"/>
              <a:t> </a:t>
            </a:r>
            <a:r>
              <a:rPr sz="3100" spc="-5" dirty="0"/>
              <a:t>element).</a:t>
            </a:r>
            <a:endParaRPr sz="3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232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1731</Words>
  <Application>Microsoft Office PowerPoint</Application>
  <PresentationFormat>Custom</PresentationFormat>
  <Paragraphs>276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Courier New</vt:lpstr>
      <vt:lpstr>Times New Roman</vt:lpstr>
      <vt:lpstr>Office Theme</vt:lpstr>
      <vt:lpstr>Introduction to Web Programming </vt:lpstr>
      <vt:lpstr>Outlines of today’s lecture</vt:lpstr>
      <vt:lpstr>What is DOM?</vt:lpstr>
      <vt:lpstr>What is DOM? (cont.)</vt:lpstr>
      <vt:lpstr>Overview of the DOM</vt:lpstr>
      <vt:lpstr>How Is It Created?</vt:lpstr>
      <vt:lpstr>Overview of the DOM  (Cont.)</vt:lpstr>
      <vt:lpstr>The DOM Document</vt:lpstr>
      <vt:lpstr>The DOM Programming  Interface</vt:lpstr>
      <vt:lpstr>The DOM Programming  Interface (Cont.)</vt:lpstr>
      <vt:lpstr>Properties and Methods–Example</vt:lpstr>
      <vt:lpstr>HTML DOM Elements</vt:lpstr>
      <vt:lpstr>1. Finding HTML Elements by  Id</vt:lpstr>
      <vt:lpstr>1. Finding HTML Elements by  Id–Example</vt:lpstr>
      <vt:lpstr>2. Finding HTML Elements by  Tag Name</vt:lpstr>
      <vt:lpstr>2. Finding HTML Elements by  Tag Name–Example</vt:lpstr>
      <vt:lpstr>3. Finding HTML Elements  by Class Name</vt:lpstr>
      <vt:lpstr>4. Finding HTML Elements  by HTML Object Collections</vt:lpstr>
      <vt:lpstr>4. Finding HTML Elements by  HTML Object Collections–Example</vt:lpstr>
      <vt:lpstr>Changing HTML Content</vt:lpstr>
      <vt:lpstr>Changing the Value of an  Attribute</vt:lpstr>
      <vt:lpstr>Changing HTML Style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242 Web Application  Development 1</dc:title>
  <dc:creator>Natheer Gharaibeh</dc:creator>
  <cp:lastModifiedBy>Nazeer Garaibeh</cp:lastModifiedBy>
  <cp:revision>5</cp:revision>
  <dcterms:created xsi:type="dcterms:W3CDTF">2017-02-10T18:42:31Z</dcterms:created>
  <dcterms:modified xsi:type="dcterms:W3CDTF">2024-10-17T06:46:46Z</dcterms:modified>
</cp:coreProperties>
</file>